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56" r:id="rId3"/>
    <p:sldId id="265" r:id="rId4"/>
    <p:sldId id="276" r:id="rId5"/>
    <p:sldId id="307" r:id="rId6"/>
    <p:sldId id="272" r:id="rId7"/>
    <p:sldId id="285" r:id="rId8"/>
    <p:sldId id="279" r:id="rId9"/>
    <p:sldId id="289" r:id="rId10"/>
    <p:sldId id="306" r:id="rId11"/>
    <p:sldId id="293" r:id="rId12"/>
    <p:sldId id="294" r:id="rId13"/>
    <p:sldId id="288" r:id="rId14"/>
    <p:sldId id="278" r:id="rId15"/>
    <p:sldId id="291" r:id="rId16"/>
    <p:sldId id="292" r:id="rId17"/>
    <p:sldId id="295" r:id="rId18"/>
    <p:sldId id="296" r:id="rId19"/>
    <p:sldId id="297" r:id="rId20"/>
    <p:sldId id="300" r:id="rId21"/>
    <p:sldId id="302" r:id="rId22"/>
    <p:sldId id="303" r:id="rId23"/>
    <p:sldId id="304" r:id="rId24"/>
    <p:sldId id="301" r:id="rId25"/>
    <p:sldId id="298" r:id="rId26"/>
    <p:sldId id="299" r:id="rId27"/>
    <p:sldId id="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4035" autoAdjust="0"/>
  </p:normalViewPr>
  <p:slideViewPr>
    <p:cSldViewPr snapToGrid="0">
      <p:cViewPr varScale="1">
        <p:scale>
          <a:sx n="39" d="100"/>
          <a:sy n="39" d="100"/>
        </p:scale>
        <p:origin x="3294" y="30"/>
      </p:cViewPr>
      <p:guideLst>
        <p:guide pos="3840"/>
        <p:guide orient="horz" pos="2160"/>
      </p:guideLst>
    </p:cSldViewPr>
  </p:slideViewPr>
  <p:outlineViewPr>
    <p:cViewPr>
      <p:scale>
        <a:sx n="33" d="100"/>
        <a:sy n="33" d="100"/>
      </p:scale>
      <p:origin x="0" y="-2346"/>
    </p:cViewPr>
  </p:outlineViewPr>
  <p:notesTextViewPr>
    <p:cViewPr>
      <p:scale>
        <a:sx n="1" d="1"/>
        <a:sy n="1" d="1"/>
      </p:scale>
      <p:origin x="0" y="0"/>
    </p:cViewPr>
  </p:notesTextViewPr>
  <p:notesViewPr>
    <p:cSldViewPr snapToGrid="0">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7/8/2024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7/8/2024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krobbins.com/About.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krobbins.com/Contact.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tel.com/content/www/us/en/newsroom/tech101/the-transistor-explained.html#gs.ac9xo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8706C7-F2C3-48B6-8A22-C484D800B5D4}" type="slidenum">
              <a:rPr lang="en-US" smtClean="0"/>
              <a:t>1</a:t>
            </a:fld>
            <a:endParaRPr lang="en-US"/>
          </a:p>
        </p:txBody>
      </p:sp>
    </p:spTree>
    <p:extLst>
      <p:ext uri="{BB962C8B-B14F-4D97-AF65-F5344CB8AC3E}">
        <p14:creationId xmlns:p14="http://schemas.microsoft.com/office/powerpoint/2010/main" val="235710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A5A5A"/>
                </a:solidFill>
                <a:effectLst/>
                <a:highlight>
                  <a:srgbClr val="FFFFFF"/>
                </a:highlight>
                <a:latin typeface="Lato" panose="020F0502020204030203" pitchFamily="34" charset="0"/>
              </a:rPr>
              <a:t>This slide shows the main aspects of the decimal system. We will look at the other three number systems using the same format. All these number systems use the same method for counting and representing numbers. </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I hope the chart is somewhat self explanatory. </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The main thought is that when running out of symbols, you zero that column and start again in the next column to the left.</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We will see how the 1s, 10s, 100s columns in decimal have the same function as the 1s, 8s, 64s columns in octal, the 1s, 16s, 256s columns in hex and, of course, the 1s, 2s, 4s columns of binary.</a:t>
            </a:r>
          </a:p>
          <a:p>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10</a:t>
            </a:fld>
            <a:endParaRPr lang="en-US"/>
          </a:p>
        </p:txBody>
      </p:sp>
    </p:spTree>
    <p:extLst>
      <p:ext uri="{BB962C8B-B14F-4D97-AF65-F5344CB8AC3E}">
        <p14:creationId xmlns:p14="http://schemas.microsoft.com/office/powerpoint/2010/main" val="410374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As you examine each of the number system charts, notice the similarities between them. All these number systems work the same, but with different bases.</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11</a:t>
            </a:fld>
            <a:endParaRPr lang="en-US"/>
          </a:p>
        </p:txBody>
      </p:sp>
    </p:spTree>
    <p:extLst>
      <p:ext uri="{BB962C8B-B14F-4D97-AF65-F5344CB8AC3E}">
        <p14:creationId xmlns:p14="http://schemas.microsoft.com/office/powerpoint/2010/main" val="8629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Binary is the primary number system of computers. Having only 2 digits to work with, it takes more columns or places to reach a higher number. </a:t>
            </a:r>
          </a:p>
          <a:p>
            <a:endParaRPr lang="en-US" b="0" i="0" dirty="0">
              <a:solidFill>
                <a:srgbClr val="5A5A5A"/>
              </a:solidFill>
              <a:effectLst/>
              <a:highlight>
                <a:srgbClr val="FFFFFF"/>
              </a:highlight>
              <a:latin typeface="Lato" panose="020F0502020204030203" pitchFamily="34" charset="0"/>
            </a:endParaRPr>
          </a:p>
          <a:p>
            <a:r>
              <a:rPr lang="en-US" b="0" i="0" dirty="0">
                <a:solidFill>
                  <a:srgbClr val="5A5A5A"/>
                </a:solidFill>
                <a:effectLst/>
                <a:highlight>
                  <a:srgbClr val="FFFFFF"/>
                </a:highlight>
                <a:latin typeface="Lato" panose="020F0502020204030203" pitchFamily="34" charset="0"/>
              </a:rPr>
              <a:t>Notice for the four number systems we are discussing, which one reaches the example number of 235 using less places?</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12</a:t>
            </a:fld>
            <a:endParaRPr lang="en-US"/>
          </a:p>
        </p:txBody>
      </p:sp>
    </p:spTree>
    <p:extLst>
      <p:ext uri="{BB962C8B-B14F-4D97-AF65-F5344CB8AC3E}">
        <p14:creationId xmlns:p14="http://schemas.microsoft.com/office/powerpoint/2010/main" val="361636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A5A5A"/>
                </a:solidFill>
                <a:effectLst/>
                <a:highlight>
                  <a:srgbClr val="FFFFFF"/>
                </a:highlight>
                <a:latin typeface="Lato" panose="020F0502020204030203" pitchFamily="34" charset="0"/>
              </a:rPr>
              <a:t>As you can see from examining all the number system's charts, hex as the ability to represent numbers with less columns or places. So a rule to remember is, the more unique digits in a number system, the less columns or places are used the express the number.</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Generally, hexadecimal is used in higher level programming languages. One application is in the representation of colors. Since computer monitors have the ability to represent millions of colors, hex is a good choice for that job. Hex is used extensively in HTML and CSS.</a:t>
            </a:r>
          </a:p>
        </p:txBody>
      </p:sp>
      <p:sp>
        <p:nvSpPr>
          <p:cNvPr id="4" name="Slide Number Placeholder 3"/>
          <p:cNvSpPr>
            <a:spLocks noGrp="1"/>
          </p:cNvSpPr>
          <p:nvPr>
            <p:ph type="sldNum" sz="quarter" idx="5"/>
          </p:nvPr>
        </p:nvSpPr>
        <p:spPr/>
        <p:txBody>
          <a:bodyPr/>
          <a:lstStyle/>
          <a:p>
            <a:fld id="{958706C7-F2C3-48B6-8A22-C484D800B5D4}" type="slidenum">
              <a:rPr lang="en-US" smtClean="0"/>
              <a:t>13</a:t>
            </a:fld>
            <a:endParaRPr lang="en-US"/>
          </a:p>
        </p:txBody>
      </p:sp>
    </p:spTree>
    <p:extLst>
      <p:ext uri="{BB962C8B-B14F-4D97-AF65-F5344CB8AC3E}">
        <p14:creationId xmlns:p14="http://schemas.microsoft.com/office/powerpoint/2010/main" val="406894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Here we can see that the hexadecimal number system can render the example number of 235 using only two columns or places. </a:t>
            </a:r>
          </a:p>
          <a:p>
            <a:endParaRPr lang="en-US" b="0" i="0" dirty="0">
              <a:solidFill>
                <a:srgbClr val="5A5A5A"/>
              </a:solidFill>
              <a:effectLst/>
              <a:highlight>
                <a:srgbClr val="FFFFFF"/>
              </a:highlight>
              <a:latin typeface="Lato" panose="020F0502020204030203" pitchFamily="34" charset="0"/>
            </a:endParaRPr>
          </a:p>
          <a:p>
            <a:r>
              <a:rPr lang="en-US" b="0" i="0" dirty="0">
                <a:solidFill>
                  <a:srgbClr val="5A5A5A"/>
                </a:solidFill>
                <a:effectLst/>
                <a:highlight>
                  <a:srgbClr val="FFFFFF"/>
                </a:highlight>
                <a:latin typeface="Lato" panose="020F0502020204030203" pitchFamily="34" charset="0"/>
              </a:rPr>
              <a:t>Always keep in mind though, binary is still doing all the heavy lifting (under the hood)!</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14</a:t>
            </a:fld>
            <a:endParaRPr lang="en-US"/>
          </a:p>
        </p:txBody>
      </p:sp>
    </p:spTree>
    <p:extLst>
      <p:ext uri="{BB962C8B-B14F-4D97-AF65-F5344CB8AC3E}">
        <p14:creationId xmlns:p14="http://schemas.microsoft.com/office/powerpoint/2010/main" val="1547452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Following this simple algorithm will enable the conversion of any decimal number to another number system. </a:t>
            </a:r>
          </a:p>
          <a:p>
            <a:r>
              <a:rPr lang="en-US" b="0" i="0" dirty="0">
                <a:solidFill>
                  <a:srgbClr val="5A5A5A"/>
                </a:solidFill>
                <a:effectLst/>
                <a:highlight>
                  <a:srgbClr val="FFFFFF"/>
                </a:highlight>
                <a:latin typeface="Lato" panose="020F0502020204030203" pitchFamily="34" charset="0"/>
              </a:rPr>
              <a:t>The key is dividing by the base of the system you are converting to. In the following slides, we will see how it works and practice doing some conversions</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15</a:t>
            </a:fld>
            <a:endParaRPr lang="en-US"/>
          </a:p>
        </p:txBody>
      </p:sp>
    </p:spTree>
    <p:extLst>
      <p:ext uri="{BB962C8B-B14F-4D97-AF65-F5344CB8AC3E}">
        <p14:creationId xmlns:p14="http://schemas.microsoft.com/office/powerpoint/2010/main" val="419904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For all these slides, we will continue to use our example number of 235</a:t>
            </a:r>
            <a:r>
              <a:rPr lang="en-US" b="0" i="0" baseline="-25000" dirty="0">
                <a:solidFill>
                  <a:srgbClr val="5A5A5A"/>
                </a:solidFill>
                <a:effectLst/>
                <a:highlight>
                  <a:srgbClr val="FFFFFF"/>
                </a:highlight>
                <a:latin typeface="Lato" panose="020F0502020204030203" pitchFamily="34" charset="0"/>
              </a:rPr>
              <a:t>10</a:t>
            </a:r>
            <a:r>
              <a:rPr lang="en-US" b="0" i="0" dirty="0">
                <a:solidFill>
                  <a:srgbClr val="5A5A5A"/>
                </a:solidFill>
                <a:effectLst/>
                <a:highlight>
                  <a:srgbClr val="FFFFFF"/>
                </a:highlight>
                <a:latin typeface="Lato" panose="020F0502020204030203" pitchFamily="34" charset="0"/>
              </a:rPr>
              <a:t>, using our base number designations in subscript to help us know which number system we are referring to. You can also state base 10 or base 2 after the number, which is also acceptable.</a:t>
            </a:r>
          </a:p>
          <a:p>
            <a:br>
              <a:rPr lang="en-US" dirty="0"/>
            </a:br>
            <a:r>
              <a:rPr lang="en-US" b="0" i="0" dirty="0">
                <a:solidFill>
                  <a:srgbClr val="5A5A5A"/>
                </a:solidFill>
                <a:effectLst/>
                <a:highlight>
                  <a:srgbClr val="FFFFFF"/>
                </a:highlight>
                <a:latin typeface="Lato" panose="020F0502020204030203" pitchFamily="34" charset="0"/>
              </a:rPr>
              <a:t>To convert 235</a:t>
            </a:r>
            <a:r>
              <a:rPr lang="en-US" b="0" i="0" baseline="-25000" dirty="0">
                <a:solidFill>
                  <a:srgbClr val="5A5A5A"/>
                </a:solidFill>
                <a:effectLst/>
                <a:highlight>
                  <a:srgbClr val="FFFFFF"/>
                </a:highlight>
                <a:latin typeface="Lato" panose="020F0502020204030203" pitchFamily="34" charset="0"/>
              </a:rPr>
              <a:t>10</a:t>
            </a:r>
            <a:r>
              <a:rPr lang="en-US" b="0" i="0" dirty="0">
                <a:solidFill>
                  <a:srgbClr val="5A5A5A"/>
                </a:solidFill>
                <a:effectLst/>
                <a:highlight>
                  <a:srgbClr val="FFFFFF"/>
                </a:highlight>
                <a:latin typeface="Lato" panose="020F0502020204030203" pitchFamily="34" charset="0"/>
              </a:rPr>
              <a:t> to binary, follow these steps:</a:t>
            </a:r>
            <a:br>
              <a:rPr lang="en-US" dirty="0"/>
            </a:br>
            <a:r>
              <a:rPr lang="en-US" b="0" i="0" dirty="0">
                <a:solidFill>
                  <a:srgbClr val="5A5A5A"/>
                </a:solidFill>
                <a:effectLst/>
                <a:highlight>
                  <a:srgbClr val="FFFFFF"/>
                </a:highlight>
                <a:latin typeface="Lato" panose="020F0502020204030203" pitchFamily="34" charset="0"/>
              </a:rPr>
              <a:t>1. Divide 235 by 2 (the binary base). The answer is 117 with a remainder of 1. So, 1 goes in the binary first (1s column) place.</a:t>
            </a:r>
            <a:br>
              <a:rPr lang="en-US" dirty="0"/>
            </a:br>
            <a:r>
              <a:rPr lang="en-US" b="0" i="0" dirty="0">
                <a:solidFill>
                  <a:srgbClr val="5A5A5A"/>
                </a:solidFill>
                <a:effectLst/>
                <a:highlight>
                  <a:srgbClr val="FFFFFF"/>
                </a:highlight>
                <a:latin typeface="Lato" panose="020F0502020204030203" pitchFamily="34" charset="0"/>
              </a:rPr>
              <a:t>2. Divide 117 by 2. The answer is 58 with a remainder of 1. That one goes in the 2s column.</a:t>
            </a:r>
            <a:br>
              <a:rPr lang="en-US" dirty="0"/>
            </a:br>
            <a:r>
              <a:rPr lang="en-US" b="0" i="0" dirty="0">
                <a:solidFill>
                  <a:srgbClr val="5A5A5A"/>
                </a:solidFill>
                <a:effectLst/>
                <a:highlight>
                  <a:srgbClr val="FFFFFF"/>
                </a:highlight>
                <a:latin typeface="Lato" panose="020F0502020204030203" pitchFamily="34" charset="0"/>
              </a:rPr>
              <a:t>3. Divide 58 by 2. The answer is 29 with a remainder of 0. The 0 goes in the next column.</a:t>
            </a:r>
            <a:br>
              <a:rPr lang="en-US" dirty="0"/>
            </a:br>
            <a:r>
              <a:rPr lang="en-US" b="0" i="0" dirty="0">
                <a:solidFill>
                  <a:srgbClr val="5A5A5A"/>
                </a:solidFill>
                <a:effectLst/>
                <a:highlight>
                  <a:srgbClr val="FFFFFF"/>
                </a:highlight>
                <a:latin typeface="Lato" panose="020F0502020204030203" pitchFamily="34" charset="0"/>
              </a:rPr>
              <a:t>4. Continue these steps until you reach the number that is smaller than the base. In this case it is 1. That is the last number.</a:t>
            </a:r>
            <a:br>
              <a:rPr lang="en-US" dirty="0"/>
            </a:br>
            <a:r>
              <a:rPr lang="en-US" b="0" i="0" dirty="0">
                <a:solidFill>
                  <a:srgbClr val="5A5A5A"/>
                </a:solidFill>
                <a:effectLst/>
                <a:highlight>
                  <a:srgbClr val="FFFFFF"/>
                </a:highlight>
                <a:latin typeface="Lato" panose="020F0502020204030203" pitchFamily="34" charset="0"/>
              </a:rPr>
              <a:t>Therefore, 235 base 10 is equal to 11101011 base 2.</a:t>
            </a:r>
          </a:p>
          <a:p>
            <a:br>
              <a:rPr lang="en-US" dirty="0"/>
            </a:br>
            <a:r>
              <a:rPr lang="en-US" b="0" i="0" dirty="0">
                <a:solidFill>
                  <a:srgbClr val="5A5A5A"/>
                </a:solidFill>
                <a:effectLst/>
                <a:highlight>
                  <a:srgbClr val="FFFFFF"/>
                </a:highlight>
                <a:latin typeface="Lato" panose="020F0502020204030203" pitchFamily="34" charset="0"/>
              </a:rPr>
              <a:t>Practice doing a few numbers on your own.</a:t>
            </a:r>
          </a:p>
          <a:p>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16</a:t>
            </a:fld>
            <a:endParaRPr lang="en-US"/>
          </a:p>
        </p:txBody>
      </p:sp>
    </p:spTree>
    <p:extLst>
      <p:ext uri="{BB962C8B-B14F-4D97-AF65-F5344CB8AC3E}">
        <p14:creationId xmlns:p14="http://schemas.microsoft.com/office/powerpoint/2010/main" val="401929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Converting decimal or base 10 to other number systems uses the same method.</a:t>
            </a:r>
          </a:p>
          <a:p>
            <a:br>
              <a:rPr lang="en-US" dirty="0"/>
            </a:br>
            <a:r>
              <a:rPr lang="en-US" b="0" i="0" dirty="0">
                <a:solidFill>
                  <a:srgbClr val="5A5A5A"/>
                </a:solidFill>
                <a:effectLst/>
                <a:highlight>
                  <a:srgbClr val="FFFFFF"/>
                </a:highlight>
                <a:latin typeface="Lato" panose="020F0502020204030203" pitchFamily="34" charset="0"/>
              </a:rPr>
              <a:t>For octal follow the same steps:</a:t>
            </a:r>
            <a:br>
              <a:rPr lang="en-US" dirty="0"/>
            </a:br>
            <a:r>
              <a:rPr lang="en-US" b="0" i="0" dirty="0">
                <a:solidFill>
                  <a:srgbClr val="5A5A5A"/>
                </a:solidFill>
                <a:effectLst/>
                <a:highlight>
                  <a:srgbClr val="FFFFFF"/>
                </a:highlight>
                <a:latin typeface="Lato" panose="020F0502020204030203" pitchFamily="34" charset="0"/>
              </a:rPr>
              <a:t>1. 235 divided by 8 equals 29 with a remainder of 3. 3 goes in the 1s or first column.</a:t>
            </a:r>
            <a:br>
              <a:rPr lang="en-US" dirty="0"/>
            </a:br>
            <a:r>
              <a:rPr lang="en-US" b="0" i="0" dirty="0">
                <a:solidFill>
                  <a:srgbClr val="5A5A5A"/>
                </a:solidFill>
                <a:effectLst/>
                <a:highlight>
                  <a:srgbClr val="FFFFFF"/>
                </a:highlight>
                <a:latin typeface="Lato" panose="020F0502020204030203" pitchFamily="34" charset="0"/>
              </a:rPr>
              <a:t>2. 29 divided by 8 equals 3 with a remainder of 5. So 5 goes in the 8s (second) column.</a:t>
            </a:r>
            <a:br>
              <a:rPr lang="en-US" dirty="0"/>
            </a:br>
            <a:r>
              <a:rPr lang="en-US" b="0" i="0" dirty="0">
                <a:solidFill>
                  <a:srgbClr val="5A5A5A"/>
                </a:solidFill>
                <a:effectLst/>
                <a:highlight>
                  <a:srgbClr val="FFFFFF"/>
                </a:highlight>
                <a:latin typeface="Lato" panose="020F0502020204030203" pitchFamily="34" charset="0"/>
              </a:rPr>
              <a:t>3. This leaves 3, which is smaller than 8 (the base), therefore that last number goes in the next column, which for Octal is the 64ths column.</a:t>
            </a:r>
            <a:br>
              <a:rPr lang="en-US" dirty="0"/>
            </a:br>
            <a:r>
              <a:rPr lang="en-US" b="0" i="0" dirty="0">
                <a:solidFill>
                  <a:srgbClr val="5A5A5A"/>
                </a:solidFill>
                <a:effectLst/>
                <a:highlight>
                  <a:srgbClr val="FFFFFF"/>
                </a:highlight>
                <a:latin typeface="Lato" panose="020F0502020204030203" pitchFamily="34" charset="0"/>
              </a:rPr>
              <a:t>Therefore, 235</a:t>
            </a:r>
            <a:r>
              <a:rPr lang="en-US" b="0" i="0" baseline="-25000" dirty="0">
                <a:solidFill>
                  <a:srgbClr val="5A5A5A"/>
                </a:solidFill>
                <a:effectLst/>
                <a:highlight>
                  <a:srgbClr val="FFFFFF"/>
                </a:highlight>
                <a:latin typeface="Lato" panose="020F0502020204030203" pitchFamily="34" charset="0"/>
              </a:rPr>
              <a:t>10</a:t>
            </a:r>
            <a:r>
              <a:rPr lang="en-US" b="0" i="0" dirty="0">
                <a:solidFill>
                  <a:srgbClr val="5A5A5A"/>
                </a:solidFill>
                <a:effectLst/>
                <a:highlight>
                  <a:srgbClr val="FFFFFF"/>
                </a:highlight>
                <a:latin typeface="Lato" panose="020F0502020204030203" pitchFamily="34" charset="0"/>
              </a:rPr>
              <a:t> is equal to 353</a:t>
            </a:r>
            <a:r>
              <a:rPr lang="en-US" b="0" i="0" baseline="-25000" dirty="0">
                <a:solidFill>
                  <a:srgbClr val="5A5A5A"/>
                </a:solidFill>
                <a:effectLst/>
                <a:highlight>
                  <a:srgbClr val="FFFFFF"/>
                </a:highlight>
                <a:latin typeface="Lato" panose="020F0502020204030203" pitchFamily="34" charset="0"/>
              </a:rPr>
              <a:t>8</a:t>
            </a:r>
            <a:r>
              <a:rPr lang="en-US" b="0" i="0" dirty="0">
                <a:solidFill>
                  <a:srgbClr val="5A5A5A"/>
                </a:solidFill>
                <a:effectLst/>
                <a:highlight>
                  <a:srgbClr val="FFFFFF"/>
                </a:highlight>
                <a:latin typeface="Lato" panose="020F0502020204030203" pitchFamily="34" charset="0"/>
              </a:rPr>
              <a:t>.</a:t>
            </a:r>
          </a:p>
          <a:p>
            <a:br>
              <a:rPr lang="en-US" dirty="0"/>
            </a:br>
            <a:r>
              <a:rPr lang="en-US" b="0" i="0" dirty="0">
                <a:solidFill>
                  <a:srgbClr val="5A5A5A"/>
                </a:solidFill>
                <a:effectLst/>
                <a:highlight>
                  <a:srgbClr val="FFFFFF"/>
                </a:highlight>
                <a:latin typeface="Lato" panose="020F0502020204030203" pitchFamily="34" charset="0"/>
              </a:rPr>
              <a:t>We may also say 235 base 10 is equal to 353 base 8.</a:t>
            </a:r>
          </a:p>
          <a:p>
            <a:br>
              <a:rPr lang="en-US" dirty="0"/>
            </a:br>
            <a:r>
              <a:rPr lang="en-US" b="0" i="0" dirty="0">
                <a:solidFill>
                  <a:srgbClr val="5A5A5A"/>
                </a:solidFill>
                <a:effectLst/>
                <a:highlight>
                  <a:srgbClr val="FFFFFF"/>
                </a:highlight>
                <a:latin typeface="Lato" panose="020F0502020204030203" pitchFamily="34" charset="0"/>
              </a:rPr>
              <a:t>Practice doing a few numbers on your own.</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17</a:t>
            </a:fld>
            <a:endParaRPr lang="en-US"/>
          </a:p>
        </p:txBody>
      </p:sp>
    </p:spTree>
    <p:extLst>
      <p:ext uri="{BB962C8B-B14F-4D97-AF65-F5344CB8AC3E}">
        <p14:creationId xmlns:p14="http://schemas.microsoft.com/office/powerpoint/2010/main" val="1077041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solidFill>
                  <a:srgbClr val="5A5A5A"/>
                </a:solidFill>
                <a:effectLst/>
                <a:highlight>
                  <a:srgbClr val="FFFFFF"/>
                </a:highlight>
                <a:latin typeface="Lato" panose="020F0502020204030203" pitchFamily="34" charset="0"/>
              </a:rPr>
              <a:t>235 divided by 16 equals 14, with a remainder of 11. Eleven in Hex is B. So the first column is B.</a:t>
            </a:r>
          </a:p>
          <a:p>
            <a:pPr marL="228600" indent="-228600">
              <a:buAutoNum type="arabicPeriod"/>
            </a:pPr>
            <a:r>
              <a:rPr lang="en-US" b="0" i="0" dirty="0">
                <a:solidFill>
                  <a:srgbClr val="5A5A5A"/>
                </a:solidFill>
                <a:effectLst/>
                <a:highlight>
                  <a:srgbClr val="FFFFFF"/>
                </a:highlight>
                <a:latin typeface="Lato" panose="020F0502020204030203" pitchFamily="34" charset="0"/>
              </a:rPr>
              <a:t>14 is less than 16 (the base). Sixteen in hex is E, which is the second column. </a:t>
            </a:r>
            <a:br>
              <a:rPr lang="en-US" b="0" i="0" dirty="0">
                <a:solidFill>
                  <a:srgbClr val="5A5A5A"/>
                </a:solidFill>
                <a:effectLst/>
                <a:highlight>
                  <a:srgbClr val="FFFFFF"/>
                </a:highlight>
                <a:latin typeface="Lato" panose="020F0502020204030203" pitchFamily="34" charset="0"/>
              </a:rPr>
            </a:br>
            <a:r>
              <a:rPr lang="en-US" b="0" i="0" dirty="0">
                <a:solidFill>
                  <a:srgbClr val="5A5A5A"/>
                </a:solidFill>
                <a:effectLst/>
                <a:highlight>
                  <a:srgbClr val="FFFFFF"/>
                </a:highlight>
                <a:latin typeface="Lato" panose="020F0502020204030203" pitchFamily="34" charset="0"/>
              </a:rPr>
              <a:t>So 235</a:t>
            </a:r>
            <a:r>
              <a:rPr lang="en-US" b="0" i="0" baseline="-25000" dirty="0">
                <a:solidFill>
                  <a:srgbClr val="5A5A5A"/>
                </a:solidFill>
                <a:effectLst/>
                <a:highlight>
                  <a:srgbClr val="FFFFFF"/>
                </a:highlight>
                <a:latin typeface="Lato" panose="020F0502020204030203" pitchFamily="34" charset="0"/>
              </a:rPr>
              <a:t>10</a:t>
            </a:r>
            <a:r>
              <a:rPr lang="en-US" b="0" i="0" dirty="0">
                <a:solidFill>
                  <a:srgbClr val="5A5A5A"/>
                </a:solidFill>
                <a:effectLst/>
                <a:highlight>
                  <a:srgbClr val="FFFFFF"/>
                </a:highlight>
                <a:latin typeface="Lato" panose="020F0502020204030203" pitchFamily="34" charset="0"/>
              </a:rPr>
              <a:t> is equal to EB</a:t>
            </a:r>
            <a:r>
              <a:rPr lang="en-US" b="0" i="0" baseline="-25000" dirty="0">
                <a:solidFill>
                  <a:srgbClr val="5A5A5A"/>
                </a:solidFill>
                <a:effectLst/>
                <a:highlight>
                  <a:srgbClr val="FFFFFF"/>
                </a:highlight>
                <a:latin typeface="Lato" panose="020F0502020204030203" pitchFamily="34" charset="0"/>
              </a:rPr>
              <a:t>16</a:t>
            </a:r>
            <a:r>
              <a:rPr lang="en-US" b="0" i="0" dirty="0">
                <a:solidFill>
                  <a:srgbClr val="5A5A5A"/>
                </a:solidFill>
                <a:effectLst/>
                <a:highlight>
                  <a:srgbClr val="FFFFFF"/>
                </a:highlight>
                <a:latin typeface="Lato" panose="020F0502020204030203" pitchFamily="34" charset="0"/>
              </a:rPr>
              <a:t>.</a:t>
            </a:r>
          </a:p>
          <a:p>
            <a:pPr marL="0" indent="0">
              <a:buNone/>
            </a:pPr>
            <a:br>
              <a:rPr lang="en-US" dirty="0"/>
            </a:br>
            <a:r>
              <a:rPr lang="en-US" b="0" i="0" dirty="0">
                <a:solidFill>
                  <a:srgbClr val="5A5A5A"/>
                </a:solidFill>
                <a:effectLst/>
                <a:highlight>
                  <a:srgbClr val="FFFFFF"/>
                </a:highlight>
                <a:latin typeface="Lato" panose="020F0502020204030203" pitchFamily="34" charset="0"/>
              </a:rPr>
              <a:t>On your own, try the decimal to hexadecimal conversion using the same method we have been using. I have included the number values for the hex symbols of A–F.</a:t>
            </a:r>
          </a:p>
          <a:p>
            <a:pPr marL="0" indent="0">
              <a:buNone/>
            </a:pPr>
            <a:br>
              <a:rPr lang="en-US" dirty="0"/>
            </a:br>
            <a:r>
              <a:rPr lang="en-US" b="0" i="0" dirty="0">
                <a:solidFill>
                  <a:srgbClr val="5A5A5A"/>
                </a:solidFill>
                <a:effectLst/>
                <a:highlight>
                  <a:srgbClr val="FFFFFF"/>
                </a:highlight>
                <a:latin typeface="Lato" panose="020F0502020204030203" pitchFamily="34" charset="0"/>
              </a:rPr>
              <a:t>You may ask, “Why not just use the numbers?” Remember, that a rule of number systems is that they do not have repeating symbols for their values. The values for A through F are 10 through 15.</a:t>
            </a:r>
          </a:p>
          <a:p>
            <a:pPr marL="0" indent="0">
              <a:buNone/>
            </a:pPr>
            <a:br>
              <a:rPr lang="en-US" dirty="0"/>
            </a:br>
            <a:r>
              <a:rPr lang="en-US" b="0" i="0" dirty="0">
                <a:solidFill>
                  <a:srgbClr val="5A5A5A"/>
                </a:solidFill>
                <a:effectLst/>
                <a:highlight>
                  <a:srgbClr val="FFFFFF"/>
                </a:highlight>
                <a:latin typeface="Lato" panose="020F0502020204030203" pitchFamily="34" charset="0"/>
              </a:rPr>
              <a:t>Also note, when speaking a hex number such a 10A17F, it is spoken as: one, zero, A, one, seven, F. There are no tens, teens, twenties, etc. in hex.</a:t>
            </a:r>
          </a:p>
          <a:p>
            <a:pPr marL="0" indent="0">
              <a:buNone/>
            </a:pPr>
            <a:br>
              <a:rPr lang="en-US" dirty="0"/>
            </a:br>
            <a:r>
              <a:rPr lang="en-US" b="0" i="0" dirty="0">
                <a:solidFill>
                  <a:srgbClr val="5A5A5A"/>
                </a:solidFill>
                <a:effectLst/>
                <a:highlight>
                  <a:srgbClr val="FFFFFF"/>
                </a:highlight>
                <a:latin typeface="Lato" panose="020F0502020204030203" pitchFamily="34" charset="0"/>
              </a:rPr>
              <a:t>Do you notice that one of the advantages of a number system with a larger base?</a:t>
            </a:r>
            <a:br>
              <a:rPr lang="en-US" dirty="0"/>
            </a:br>
            <a:r>
              <a:rPr lang="en-US" b="0" i="0" dirty="0">
                <a:solidFill>
                  <a:srgbClr val="5A5A5A"/>
                </a:solidFill>
                <a:effectLst/>
                <a:highlight>
                  <a:srgbClr val="FFFFFF"/>
                </a:highlight>
                <a:latin typeface="Lato" panose="020F0502020204030203" pitchFamily="34" charset="0"/>
              </a:rPr>
              <a:t>Very large numbers can be represented with a smaller amount of symbols</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18</a:t>
            </a:fld>
            <a:endParaRPr lang="en-US"/>
          </a:p>
        </p:txBody>
      </p:sp>
    </p:spTree>
    <p:extLst>
      <p:ext uri="{BB962C8B-B14F-4D97-AF65-F5344CB8AC3E}">
        <p14:creationId xmlns:p14="http://schemas.microsoft.com/office/powerpoint/2010/main" val="266977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Since converting </a:t>
            </a:r>
            <a:r>
              <a:rPr lang="en-US" b="1" i="0" dirty="0">
                <a:solidFill>
                  <a:srgbClr val="5A5A5A"/>
                </a:solidFill>
                <a:effectLst/>
                <a:highlight>
                  <a:srgbClr val="FFFFFF"/>
                </a:highlight>
                <a:latin typeface="Lato" panose="020F0502020204030203" pitchFamily="34" charset="0"/>
              </a:rPr>
              <a:t>from</a:t>
            </a:r>
            <a:r>
              <a:rPr lang="en-US" b="0" i="0" dirty="0">
                <a:solidFill>
                  <a:srgbClr val="5A5A5A"/>
                </a:solidFill>
                <a:effectLst/>
                <a:highlight>
                  <a:srgbClr val="FFFFFF"/>
                </a:highlight>
                <a:latin typeface="Lato" panose="020F0502020204030203" pitchFamily="34" charset="0"/>
              </a:rPr>
              <a:t> decimal involves dividing and subtracting, it makes sense that converting </a:t>
            </a:r>
            <a:r>
              <a:rPr lang="en-US" b="1" i="0" dirty="0">
                <a:solidFill>
                  <a:srgbClr val="5A5A5A"/>
                </a:solidFill>
                <a:effectLst/>
                <a:highlight>
                  <a:srgbClr val="FFFFFF"/>
                </a:highlight>
                <a:latin typeface="Lato" panose="020F0502020204030203" pitchFamily="34" charset="0"/>
              </a:rPr>
              <a:t>to</a:t>
            </a:r>
            <a:r>
              <a:rPr lang="en-US" b="0" i="0" dirty="0">
                <a:solidFill>
                  <a:srgbClr val="5A5A5A"/>
                </a:solidFill>
                <a:effectLst/>
                <a:highlight>
                  <a:srgbClr val="FFFFFF"/>
                </a:highlight>
                <a:latin typeface="Lato" panose="020F0502020204030203" pitchFamily="34" charset="0"/>
              </a:rPr>
              <a:t> decimal involves multiplying and adding. Basically, reversing the process.</a:t>
            </a:r>
          </a:p>
          <a:p>
            <a:br>
              <a:rPr lang="en-US" dirty="0"/>
            </a:br>
            <a:r>
              <a:rPr lang="en-US" b="0" i="0" dirty="0">
                <a:solidFill>
                  <a:srgbClr val="5A5A5A"/>
                </a:solidFill>
                <a:effectLst/>
                <a:highlight>
                  <a:srgbClr val="FFFFFF"/>
                </a:highlight>
                <a:latin typeface="Lato" panose="020F0502020204030203" pitchFamily="34" charset="0"/>
              </a:rPr>
              <a:t>Let's start with Binary, which is probably the easiest. Remember that although we are using 235 as our example number, we "don't know" that number until we convert from either binary, octal or hex, in the next few slides.</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19</a:t>
            </a:fld>
            <a:endParaRPr lang="en-US"/>
          </a:p>
        </p:txBody>
      </p:sp>
    </p:spTree>
    <p:extLst>
      <p:ext uri="{BB962C8B-B14F-4D97-AF65-F5344CB8AC3E}">
        <p14:creationId xmlns:p14="http://schemas.microsoft.com/office/powerpoint/2010/main" val="41893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A5A5A"/>
                </a:solidFill>
                <a:effectLst/>
                <a:highlight>
                  <a:srgbClr val="FFFFFF"/>
                </a:highlight>
                <a:latin typeface="Lato" panose="020F0502020204030203" pitchFamily="34" charset="0"/>
              </a:rPr>
              <a:t>In this lesson we will take a look at number systems, what they are and how they are used. We will focus on four systems that all programmers need to be familiar with. Usually, when we think of computers, we think of binary. But, computers use all of the number systems in this lesson for various functions.</a:t>
            </a:r>
          </a:p>
          <a:p>
            <a:pPr algn="l"/>
            <a:r>
              <a:rPr lang="en-US" b="0" i="0" dirty="0">
                <a:solidFill>
                  <a:srgbClr val="5A5A5A"/>
                </a:solidFill>
                <a:effectLst/>
                <a:highlight>
                  <a:srgbClr val="FFFFFF"/>
                </a:highlight>
                <a:latin typeface="Lato" panose="020F0502020204030203" pitchFamily="34" charset="0"/>
              </a:rPr>
              <a:t>To get started we will have a quick review of the decimal system which will help us understand the other three systems. We'll look a little at the power of 2 and why computers love binary. We will examine binary, octal and hex. We will learn how to convert between these number systems. Finally we'll take a look at using a programmer's calculator.</a:t>
            </a:r>
          </a:p>
        </p:txBody>
      </p:sp>
      <p:sp>
        <p:nvSpPr>
          <p:cNvPr id="4" name="Slide Number Placeholder 3"/>
          <p:cNvSpPr>
            <a:spLocks noGrp="1"/>
          </p:cNvSpPr>
          <p:nvPr>
            <p:ph type="sldNum" sz="quarter" idx="10"/>
          </p:nvPr>
        </p:nvSpPr>
        <p:spPr/>
        <p:txBody>
          <a:bodyPr/>
          <a:lstStyle/>
          <a:p>
            <a:fld id="{958706C7-F2C3-48B6-8A22-C484D800B5D4}" type="slidenum">
              <a:rPr lang="en-US" smtClean="0"/>
              <a:t>2</a:t>
            </a:fld>
            <a:endParaRPr lang="en-US"/>
          </a:p>
        </p:txBody>
      </p:sp>
    </p:spTree>
    <p:extLst>
      <p:ext uri="{BB962C8B-B14F-4D97-AF65-F5344CB8AC3E}">
        <p14:creationId xmlns:p14="http://schemas.microsoft.com/office/powerpoint/2010/main" val="679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Let's see if we can convert 11101011, base 2 in a decimal number. The result should be 235, our example number.</a:t>
            </a:r>
          </a:p>
          <a:p>
            <a:endParaRPr lang="en-US" b="0" i="0" dirty="0">
              <a:solidFill>
                <a:srgbClr val="5A5A5A"/>
              </a:solidFill>
              <a:effectLst/>
              <a:highlight>
                <a:srgbClr val="FFFFFF"/>
              </a:highlight>
              <a:latin typeface="Lato" panose="020F0502020204030203" pitchFamily="34" charset="0"/>
            </a:endParaRPr>
          </a:p>
          <a:p>
            <a:pPr marL="0" indent="0">
              <a:buFont typeface="+mj-lt"/>
              <a:buNone/>
            </a:pPr>
            <a:r>
              <a:rPr lang="en-US" b="0" i="0" dirty="0">
                <a:solidFill>
                  <a:srgbClr val="5A5A5A"/>
                </a:solidFill>
                <a:effectLst/>
                <a:highlight>
                  <a:srgbClr val="FFFFFF"/>
                </a:highlight>
                <a:latin typeface="Lato" panose="020F0502020204030203" pitchFamily="34" charset="0"/>
              </a:rPr>
              <a:t>The bottom row, in this slide, shows the places; 1s column, 2s column, 4s column, etc. For every 1 you have, you add the value of that column or place.</a:t>
            </a:r>
            <a:br>
              <a:rPr lang="en-US" dirty="0"/>
            </a:br>
            <a:r>
              <a:rPr lang="en-US" b="0" i="0" dirty="0">
                <a:solidFill>
                  <a:srgbClr val="5A5A5A"/>
                </a:solidFill>
                <a:effectLst/>
                <a:highlight>
                  <a:srgbClr val="FFFFFF"/>
                </a:highlight>
                <a:latin typeface="Lato" panose="020F0502020204030203" pitchFamily="34" charset="0"/>
              </a:rPr>
              <a:t>Since this is binary, it is not very apparent, but you are not just adding the columns. You are actually multiplying each column or place value by 1 or 0. That’s why just adding all the columns gives you the decimal number.</a:t>
            </a:r>
            <a:br>
              <a:rPr lang="en-US" dirty="0"/>
            </a:br>
            <a:r>
              <a:rPr lang="en-US" b="0" i="0" dirty="0">
                <a:solidFill>
                  <a:srgbClr val="5A5A5A"/>
                </a:solidFill>
                <a:effectLst/>
                <a:highlight>
                  <a:srgbClr val="FFFFFF"/>
                </a:highlight>
                <a:latin typeface="Lato" panose="020F0502020204030203" pitchFamily="34" charset="0"/>
              </a:rPr>
              <a:t>Pretty easy, right? Something probably most people can’t do in their head, so you might need a pencil and paper.</a:t>
            </a:r>
          </a:p>
          <a:p>
            <a:pPr marL="0" indent="0">
              <a:buFont typeface="+mj-lt"/>
              <a:buNone/>
            </a:pPr>
            <a:endParaRPr lang="en-US" b="0" i="0" dirty="0">
              <a:solidFill>
                <a:srgbClr val="5A5A5A"/>
              </a:solidFill>
              <a:effectLst/>
              <a:highlight>
                <a:srgbClr val="FFFFFF"/>
              </a:highlight>
              <a:latin typeface="Lato" panose="020F0502020204030203" pitchFamily="34" charset="0"/>
            </a:endParaRPr>
          </a:p>
          <a:p>
            <a:pPr marL="228600" indent="-228600">
              <a:buFont typeface="+mj-lt"/>
              <a:buAutoNum type="arabicPeriod"/>
            </a:pPr>
            <a:r>
              <a:rPr lang="en-US" b="0" i="0" dirty="0">
                <a:solidFill>
                  <a:srgbClr val="5A5A5A"/>
                </a:solidFill>
                <a:effectLst/>
                <a:highlight>
                  <a:srgbClr val="FFFFFF"/>
                </a:highlight>
                <a:latin typeface="Lato" panose="020F0502020204030203" pitchFamily="34" charset="0"/>
              </a:rPr>
              <a:t>Starting from the left, the first column or place number has a value of 128. Multiply the number by the place value, which is 128x1. Or 128.</a:t>
            </a:r>
          </a:p>
          <a:p>
            <a:pPr marL="228600" indent="-228600">
              <a:buFont typeface="+mj-lt"/>
              <a:buAutoNum type="arabicPeriod"/>
            </a:pPr>
            <a:r>
              <a:rPr lang="en-US" b="0" i="0" dirty="0">
                <a:solidFill>
                  <a:srgbClr val="5A5A5A"/>
                </a:solidFill>
                <a:effectLst/>
                <a:highlight>
                  <a:srgbClr val="FFFFFF"/>
                </a:highlight>
                <a:latin typeface="Lato" panose="020F0502020204030203" pitchFamily="34" charset="0"/>
              </a:rPr>
              <a:t>The next place is the 64th place, so add 64x1 or 64.</a:t>
            </a:r>
          </a:p>
          <a:p>
            <a:pPr marL="228600" indent="-228600">
              <a:buFont typeface="+mj-lt"/>
              <a:buAutoNum type="arabicPeriod"/>
            </a:pPr>
            <a:r>
              <a:rPr lang="en-US" b="0" i="0" dirty="0">
                <a:solidFill>
                  <a:srgbClr val="5A5A5A"/>
                </a:solidFill>
                <a:effectLst/>
                <a:highlight>
                  <a:srgbClr val="FFFFFF"/>
                </a:highlight>
                <a:latin typeface="Lato" panose="020F0502020204030203" pitchFamily="34" charset="0"/>
              </a:rPr>
              <a:t>Continue adding the number times the place value to the last column.</a:t>
            </a:r>
            <a:br>
              <a:rPr lang="en-US" dirty="0"/>
            </a:br>
            <a:r>
              <a:rPr lang="en-US" b="0" i="0" dirty="0">
                <a:solidFill>
                  <a:srgbClr val="5A5A5A"/>
                </a:solidFill>
                <a:effectLst/>
                <a:highlight>
                  <a:srgbClr val="FFFFFF"/>
                </a:highlight>
                <a:latin typeface="Lato" panose="020F0502020204030203" pitchFamily="34" charset="0"/>
              </a:rPr>
              <a:t>So 11101011</a:t>
            </a:r>
            <a:r>
              <a:rPr lang="en-US" b="0" i="0" baseline="-25000" dirty="0">
                <a:solidFill>
                  <a:srgbClr val="5A5A5A"/>
                </a:solidFill>
                <a:effectLst/>
                <a:highlight>
                  <a:srgbClr val="FFFFFF"/>
                </a:highlight>
                <a:latin typeface="Lato" panose="020F0502020204030203" pitchFamily="34" charset="0"/>
              </a:rPr>
              <a:t>2</a:t>
            </a:r>
            <a:r>
              <a:rPr lang="en-US" b="0" i="0" dirty="0">
                <a:solidFill>
                  <a:srgbClr val="5A5A5A"/>
                </a:solidFill>
                <a:effectLst/>
                <a:highlight>
                  <a:srgbClr val="FFFFFF"/>
                </a:highlight>
                <a:latin typeface="Lato" panose="020F0502020204030203" pitchFamily="34" charset="0"/>
              </a:rPr>
              <a:t> is equal to 235</a:t>
            </a:r>
            <a:r>
              <a:rPr lang="en-US" b="0" i="0" baseline="-25000" dirty="0">
                <a:solidFill>
                  <a:srgbClr val="5A5A5A"/>
                </a:solidFill>
                <a:effectLst/>
                <a:highlight>
                  <a:srgbClr val="FFFFFF"/>
                </a:highlight>
                <a:latin typeface="Lato" panose="020F0502020204030203" pitchFamily="34" charset="0"/>
              </a:rPr>
              <a:t>10</a:t>
            </a:r>
            <a:r>
              <a:rPr lang="en-US" b="0" i="0" dirty="0">
                <a:solidFill>
                  <a:srgbClr val="5A5A5A"/>
                </a:solidFill>
                <a:effectLst/>
                <a:highlight>
                  <a:srgbClr val="FFFFFF"/>
                </a:highlight>
                <a:latin typeface="Lato" panose="020F0502020204030203" pitchFamily="34" charset="0"/>
              </a:rPr>
              <a:t>.</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20</a:t>
            </a:fld>
            <a:endParaRPr lang="en-US"/>
          </a:p>
        </p:txBody>
      </p:sp>
    </p:spTree>
    <p:extLst>
      <p:ext uri="{BB962C8B-B14F-4D97-AF65-F5344CB8AC3E}">
        <p14:creationId xmlns:p14="http://schemas.microsoft.com/office/powerpoint/2010/main" val="3147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Now let's do the use the same method to convert the octal number 353 to decimal. Again, we are looking for the answer to be 235.</a:t>
            </a:r>
            <a:br>
              <a:rPr lang="en-US" dirty="0"/>
            </a:br>
            <a:r>
              <a:rPr lang="en-US" b="0" i="0" dirty="0">
                <a:solidFill>
                  <a:srgbClr val="5A5A5A"/>
                </a:solidFill>
                <a:effectLst/>
                <a:highlight>
                  <a:srgbClr val="FFFFFF"/>
                </a:highlight>
                <a:latin typeface="Lato" panose="020F0502020204030203" pitchFamily="34" charset="0"/>
              </a:rPr>
              <a:t>Use the conversion steps to do the example. Then do a few of your own.</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21</a:t>
            </a:fld>
            <a:endParaRPr lang="en-US"/>
          </a:p>
        </p:txBody>
      </p:sp>
    </p:spTree>
    <p:extLst>
      <p:ext uri="{BB962C8B-B14F-4D97-AF65-F5344CB8AC3E}">
        <p14:creationId xmlns:p14="http://schemas.microsoft.com/office/powerpoint/2010/main" val="277424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For many, hexadecimal is a difficult number system due to the use of letters.</a:t>
            </a:r>
          </a:p>
          <a:p>
            <a:br>
              <a:rPr lang="en-US" dirty="0"/>
            </a:br>
            <a:r>
              <a:rPr lang="en-US" b="0" i="0" dirty="0">
                <a:solidFill>
                  <a:srgbClr val="5A5A5A"/>
                </a:solidFill>
                <a:effectLst/>
                <a:highlight>
                  <a:srgbClr val="FFFFFF"/>
                </a:highlight>
                <a:latin typeface="Lato" panose="020F0502020204030203" pitchFamily="34" charset="0"/>
              </a:rPr>
              <a:t>Here we are converting the hex number EB to decimal. To help you, I put the number values in parenthesis after the hex symbol.</a:t>
            </a:r>
          </a:p>
          <a:p>
            <a:br>
              <a:rPr lang="en-US" dirty="0"/>
            </a:br>
            <a:r>
              <a:rPr lang="en-US" b="0" i="0" dirty="0">
                <a:solidFill>
                  <a:srgbClr val="5A5A5A"/>
                </a:solidFill>
                <a:effectLst/>
                <a:highlight>
                  <a:srgbClr val="FFFFFF"/>
                </a:highlight>
                <a:latin typeface="Lato" panose="020F0502020204030203" pitchFamily="34" charset="0"/>
              </a:rPr>
              <a:t>If necessary use the explanation of hex slide, shown earlier in the lesson, to help you and try the example first, then a few of your own.</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22</a:t>
            </a:fld>
            <a:endParaRPr lang="en-US"/>
          </a:p>
        </p:txBody>
      </p:sp>
    </p:spTree>
    <p:extLst>
      <p:ext uri="{BB962C8B-B14F-4D97-AF65-F5344CB8AC3E}">
        <p14:creationId xmlns:p14="http://schemas.microsoft.com/office/powerpoint/2010/main" val="3908221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There are several reasons to know manual methods of number system conversion. This knowledge certainly helps us understand number systems in general and the specific number systems we are studying.</a:t>
            </a:r>
          </a:p>
          <a:p>
            <a:br>
              <a:rPr lang="en-US" dirty="0"/>
            </a:br>
            <a:r>
              <a:rPr lang="en-US" b="0" i="0" dirty="0">
                <a:solidFill>
                  <a:srgbClr val="5A5A5A"/>
                </a:solidFill>
                <a:effectLst/>
                <a:highlight>
                  <a:srgbClr val="FFFFFF"/>
                </a:highlight>
                <a:latin typeface="Lato" panose="020F0502020204030203" pitchFamily="34" charset="0"/>
              </a:rPr>
              <a:t>You may be ask to convert between number systems as part of a job interview, where they may not allow the use of a calculator. I personally had a job interview once where I was only allowed a blackboard and a piece of chalk to show programming knowledge.</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23</a:t>
            </a:fld>
            <a:endParaRPr lang="en-US"/>
          </a:p>
        </p:txBody>
      </p:sp>
    </p:spTree>
    <p:extLst>
      <p:ext uri="{BB962C8B-B14F-4D97-AF65-F5344CB8AC3E}">
        <p14:creationId xmlns:p14="http://schemas.microsoft.com/office/powerpoint/2010/main" val="203147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There are also reasons not to do manual number conversions in everyday practice. On the next slides we will see how the Window's Calculator can do all this work for us, and with less chance of any mistakes.</a:t>
            </a:r>
          </a:p>
          <a:p>
            <a:endParaRPr lang="en-US" b="0" i="0" dirty="0">
              <a:solidFill>
                <a:srgbClr val="5A5A5A"/>
              </a:solidFill>
              <a:effectLst/>
              <a:highlight>
                <a:srgbClr val="FFFFFF"/>
              </a:highlight>
              <a:latin typeface="Lato" panose="020F0502020204030203" pitchFamily="34" charset="0"/>
            </a:endParaRPr>
          </a:p>
          <a:p>
            <a:r>
              <a:rPr lang="en-US" b="0" i="0" dirty="0">
                <a:solidFill>
                  <a:srgbClr val="5A5A5A"/>
                </a:solidFill>
                <a:effectLst/>
                <a:highlight>
                  <a:srgbClr val="FFFFFF"/>
                </a:highlight>
                <a:latin typeface="Lato" panose="020F0502020204030203" pitchFamily="34" charset="0"/>
              </a:rPr>
              <a:t>Also, very often the programming software you are using may be able to give you numbers already formatted in the number system necessary for what ever task you are doing. An example is, the ability of Microsoft's Visual Studio to properly format in the correct number system while typing in various programming languages.</a:t>
            </a:r>
          </a:p>
          <a:p>
            <a:br>
              <a:rPr lang="en-US" dirty="0"/>
            </a:br>
            <a:r>
              <a:rPr lang="en-US" b="0" i="0" dirty="0">
                <a:solidFill>
                  <a:srgbClr val="5A5A5A"/>
                </a:solidFill>
                <a:effectLst/>
                <a:highlight>
                  <a:srgbClr val="FFFFFF"/>
                </a:highlight>
                <a:latin typeface="Lato" panose="020F0502020204030203" pitchFamily="34" charset="0"/>
              </a:rPr>
              <a:t>All that being said, manually converting between number systems is still a great skill to have.</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24</a:t>
            </a:fld>
            <a:endParaRPr lang="en-US"/>
          </a:p>
        </p:txBody>
      </p:sp>
    </p:spTree>
    <p:extLst>
      <p:ext uri="{BB962C8B-B14F-4D97-AF65-F5344CB8AC3E}">
        <p14:creationId xmlns:p14="http://schemas.microsoft.com/office/powerpoint/2010/main" val="205834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1. Open the Window's Calculator.</a:t>
            </a:r>
            <a:br>
              <a:rPr lang="en-US" dirty="0"/>
            </a:br>
            <a:r>
              <a:rPr lang="en-US" b="0" i="0" dirty="0">
                <a:solidFill>
                  <a:srgbClr val="5A5A5A"/>
                </a:solidFill>
                <a:effectLst/>
                <a:highlight>
                  <a:srgbClr val="FFFFFF"/>
                </a:highlight>
                <a:latin typeface="Lato" panose="020F0502020204030203" pitchFamily="34" charset="0"/>
              </a:rPr>
              <a:t>2. Click the menu in the upper left corner.</a:t>
            </a:r>
            <a:br>
              <a:rPr lang="en-US" dirty="0"/>
            </a:br>
            <a:r>
              <a:rPr lang="en-US" b="0" i="0" dirty="0">
                <a:solidFill>
                  <a:srgbClr val="5A5A5A"/>
                </a:solidFill>
                <a:effectLst/>
                <a:highlight>
                  <a:srgbClr val="FFFFFF"/>
                </a:highlight>
                <a:latin typeface="Lato" panose="020F0502020204030203" pitchFamily="34" charset="0"/>
              </a:rPr>
              <a:t>3. Choose "Programmer" from the list.</a:t>
            </a:r>
          </a:p>
          <a:p>
            <a:br>
              <a:rPr lang="en-US" dirty="0"/>
            </a:br>
            <a:r>
              <a:rPr lang="en-US" b="0" i="0" dirty="0">
                <a:solidFill>
                  <a:srgbClr val="5A5A5A"/>
                </a:solidFill>
                <a:effectLst/>
                <a:highlight>
                  <a:srgbClr val="FFFFFF"/>
                </a:highlight>
                <a:latin typeface="Lato" panose="020F0502020204030203" pitchFamily="34" charset="0"/>
              </a:rPr>
              <a:t>You can now type any decimal number and see its binary, octal and hex equivalent. </a:t>
            </a:r>
          </a:p>
          <a:p>
            <a:r>
              <a:rPr lang="en-US" b="0" i="0" dirty="0">
                <a:solidFill>
                  <a:srgbClr val="5A5A5A"/>
                </a:solidFill>
                <a:effectLst/>
                <a:highlight>
                  <a:srgbClr val="FFFFFF"/>
                </a:highlight>
                <a:latin typeface="Lato" panose="020F0502020204030203" pitchFamily="34" charset="0"/>
              </a:rPr>
              <a:t>You can also do any calculations and see the results in all four number systems.</a:t>
            </a:r>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25</a:t>
            </a:fld>
            <a:endParaRPr lang="en-US"/>
          </a:p>
        </p:txBody>
      </p:sp>
    </p:spTree>
    <p:extLst>
      <p:ext uri="{BB962C8B-B14F-4D97-AF65-F5344CB8AC3E}">
        <p14:creationId xmlns:p14="http://schemas.microsoft.com/office/powerpoint/2010/main" val="421677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a:t>
            </a:r>
          </a:p>
          <a:p>
            <a:endParaRPr lang="en-US" dirty="0"/>
          </a:p>
          <a:p>
            <a:r>
              <a:rPr lang="en-US" dirty="0">
                <a:solidFill>
                  <a:srgbClr val="5A5A5A"/>
                </a:solidFill>
                <a:effectLst/>
                <a:highlight>
                  <a:srgbClr val="FFFFFF"/>
                </a:highlight>
                <a:latin typeface="Lato" panose="020F0502020204030203" pitchFamily="34" charset="0"/>
              </a:rPr>
              <a:t>True or False? Number systems are a means of using symbols to count.</a:t>
            </a:r>
          </a:p>
          <a:p>
            <a:r>
              <a:rPr lang="en-US" dirty="0">
                <a:solidFill>
                  <a:srgbClr val="5A5A5A"/>
                </a:solidFill>
                <a:effectLst/>
                <a:highlight>
                  <a:srgbClr val="FFFFFF"/>
                </a:highlight>
                <a:latin typeface="Lato" panose="020F0502020204030203" pitchFamily="34" charset="0"/>
              </a:rPr>
              <a:t>True.</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How many unique symbols are in the decimal system?</a:t>
            </a:r>
          </a:p>
          <a:p>
            <a:r>
              <a:rPr lang="en-US" dirty="0">
                <a:solidFill>
                  <a:srgbClr val="5A5A5A"/>
                </a:solidFill>
                <a:effectLst/>
                <a:highlight>
                  <a:srgbClr val="FFFFFF"/>
                </a:highlight>
                <a:latin typeface="Lato" panose="020F0502020204030203" pitchFamily="34" charset="0"/>
              </a:rPr>
              <a:t>10</a:t>
            </a:r>
          </a:p>
          <a:p>
            <a:r>
              <a:rPr lang="en-US" dirty="0">
                <a:solidFill>
                  <a:srgbClr val="5A5A5A"/>
                </a:solidFill>
                <a:effectLst/>
                <a:highlight>
                  <a:srgbClr val="FFFFFF"/>
                </a:highlight>
                <a:latin typeface="Lato" panose="020F0502020204030203" pitchFamily="34" charset="0"/>
              </a:rPr>
              <a:t> 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The base of a number system is called the 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Radix</a:t>
            </a:r>
          </a:p>
          <a:p>
            <a:r>
              <a:rPr lang="en-US" dirty="0">
                <a:solidFill>
                  <a:srgbClr val="5A5A5A"/>
                </a:solidFill>
                <a:effectLst/>
                <a:highlight>
                  <a:srgbClr val="FFFFFF"/>
                </a:highlight>
                <a:latin typeface="Lato" panose="020F0502020204030203" pitchFamily="34" charset="0"/>
              </a:rPr>
              <a:t>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Decimal, binary, octal and hex all use symbols commonly called _______ numerals.</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Arabic</a:t>
            </a:r>
          </a:p>
          <a:p>
            <a:r>
              <a:rPr lang="en-US" dirty="0">
                <a:solidFill>
                  <a:srgbClr val="5A5A5A"/>
                </a:solidFill>
                <a:effectLst/>
                <a:highlight>
                  <a:srgbClr val="FFFFFF"/>
                </a:highlight>
                <a:latin typeface="Lato" panose="020F0502020204030203" pitchFamily="34" charset="0"/>
              </a:rPr>
              <a:t>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True or False? When referring to multiple number systems, it is proper to use subscript after the number.</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True.</a:t>
            </a:r>
          </a:p>
          <a:p>
            <a:r>
              <a:rPr lang="en-US" dirty="0">
                <a:solidFill>
                  <a:srgbClr val="5A5A5A"/>
                </a:solidFill>
                <a:effectLst/>
                <a:highlight>
                  <a:srgbClr val="FFFFFF"/>
                </a:highlight>
                <a:latin typeface="Lato" panose="020F0502020204030203" pitchFamily="34" charset="0"/>
              </a:rPr>
              <a:t>__________________________________________________________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At the lowest level, computers function using _______.</a:t>
            </a:r>
            <a:br>
              <a:rPr lang="en-US" dirty="0">
                <a:solidFill>
                  <a:srgbClr val="5A5A5A"/>
                </a:solidFill>
                <a:effectLst/>
                <a:highlight>
                  <a:srgbClr val="FFFFFF"/>
                </a:highlight>
                <a:latin typeface="Lato" panose="020F0502020204030203" pitchFamily="34" charset="0"/>
              </a:rPr>
            </a:br>
            <a:r>
              <a:rPr lang="en-US" dirty="0">
                <a:solidFill>
                  <a:srgbClr val="5A5A5A"/>
                </a:solidFill>
                <a:effectLst/>
                <a:highlight>
                  <a:srgbClr val="FFFFFF"/>
                </a:highlight>
                <a:latin typeface="Lato" panose="020F0502020204030203" pitchFamily="34" charset="0"/>
              </a:rPr>
              <a:t>A. Binary</a:t>
            </a:r>
            <a:br>
              <a:rPr lang="en-US" dirty="0">
                <a:solidFill>
                  <a:srgbClr val="5A5A5A"/>
                </a:solidFill>
                <a:effectLst/>
                <a:highlight>
                  <a:srgbClr val="FFFFFF"/>
                </a:highlight>
                <a:latin typeface="Lato" panose="020F0502020204030203" pitchFamily="34" charset="0"/>
              </a:rPr>
            </a:br>
            <a:r>
              <a:rPr lang="en-US" dirty="0">
                <a:solidFill>
                  <a:srgbClr val="5A5A5A"/>
                </a:solidFill>
                <a:effectLst/>
                <a:highlight>
                  <a:srgbClr val="FFFFFF"/>
                </a:highlight>
                <a:latin typeface="Lato" panose="020F0502020204030203" pitchFamily="34" charset="0"/>
              </a:rPr>
              <a:t>B. Octal</a:t>
            </a:r>
            <a:br>
              <a:rPr lang="en-US" dirty="0">
                <a:solidFill>
                  <a:srgbClr val="5A5A5A"/>
                </a:solidFill>
                <a:effectLst/>
                <a:highlight>
                  <a:srgbClr val="FFFFFF"/>
                </a:highlight>
                <a:latin typeface="Lato" panose="020F0502020204030203" pitchFamily="34" charset="0"/>
              </a:rPr>
            </a:br>
            <a:r>
              <a:rPr lang="en-US" dirty="0">
                <a:solidFill>
                  <a:srgbClr val="5A5A5A"/>
                </a:solidFill>
                <a:effectLst/>
                <a:highlight>
                  <a:srgbClr val="FFFFFF"/>
                </a:highlight>
                <a:latin typeface="Lato" panose="020F0502020204030203" pitchFamily="34" charset="0"/>
              </a:rPr>
              <a:t>C. Hexadecimal</a:t>
            </a:r>
            <a:br>
              <a:rPr lang="en-US" dirty="0">
                <a:solidFill>
                  <a:srgbClr val="5A5A5A"/>
                </a:solidFill>
                <a:effectLst/>
                <a:highlight>
                  <a:srgbClr val="FFFFFF"/>
                </a:highlight>
                <a:latin typeface="Lato" panose="020F0502020204030203" pitchFamily="34" charset="0"/>
              </a:rPr>
            </a:br>
            <a:r>
              <a:rPr lang="en-US" dirty="0">
                <a:solidFill>
                  <a:srgbClr val="5A5A5A"/>
                </a:solidFill>
                <a:effectLst/>
                <a:highlight>
                  <a:srgbClr val="FFFFFF"/>
                </a:highlight>
                <a:latin typeface="Lato" panose="020F0502020204030203" pitchFamily="34" charset="0"/>
              </a:rPr>
              <a:t>D. None of the above</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A (binary)</a:t>
            </a:r>
          </a:p>
          <a:p>
            <a:r>
              <a:rPr lang="en-US" dirty="0">
                <a:solidFill>
                  <a:srgbClr val="5A5A5A"/>
                </a:solidFill>
                <a:effectLst/>
                <a:highlight>
                  <a:srgbClr val="FFFFFF"/>
                </a:highlight>
                <a:latin typeface="Lato" panose="020F0502020204030203" pitchFamily="34" charset="0"/>
              </a:rPr>
              <a:t>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The technical term for the switches inside computers is 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Transistors</a:t>
            </a:r>
          </a:p>
          <a:p>
            <a:r>
              <a:rPr lang="en-US" dirty="0">
                <a:solidFill>
                  <a:srgbClr val="5A5A5A"/>
                </a:solidFill>
                <a:effectLst/>
                <a:highlight>
                  <a:srgbClr val="FFFFFF"/>
                </a:highlight>
                <a:latin typeface="Lato" panose="020F0502020204030203" pitchFamily="34" charset="0"/>
              </a:rPr>
              <a:t>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What number system is used in HTML and CSS to define colors?</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Hexadecimal</a:t>
            </a:r>
          </a:p>
          <a:p>
            <a:r>
              <a:rPr lang="en-US" dirty="0">
                <a:solidFill>
                  <a:srgbClr val="5A5A5A"/>
                </a:solidFill>
                <a:effectLst/>
                <a:highlight>
                  <a:srgbClr val="FFFFFF"/>
                </a:highlight>
                <a:latin typeface="Lato" panose="020F0502020204030203" pitchFamily="34" charset="0"/>
              </a:rPr>
              <a:t>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The binary number 101010 is _______ in decimal.</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42</a:t>
            </a:r>
          </a:p>
          <a:p>
            <a:r>
              <a:rPr lang="en-US" dirty="0">
                <a:solidFill>
                  <a:srgbClr val="5A5A5A"/>
                </a:solidFill>
                <a:effectLst/>
                <a:highlight>
                  <a:srgbClr val="FFFFFF"/>
                </a:highlight>
                <a:latin typeface="Lato" panose="020F0502020204030203" pitchFamily="34" charset="0"/>
              </a:rPr>
              <a:t>_________________________________________________________</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The octal number 356 is _______ in hexadecimal.</a:t>
            </a:r>
          </a:p>
          <a:p>
            <a:endParaRPr lang="en-US" dirty="0">
              <a:solidFill>
                <a:srgbClr val="5A5A5A"/>
              </a:solidFill>
              <a:effectLst/>
              <a:highlight>
                <a:srgbClr val="FFFFFF"/>
              </a:highlight>
              <a:latin typeface="Lato" panose="020F0502020204030203" pitchFamily="34" charset="0"/>
            </a:endParaRPr>
          </a:p>
          <a:p>
            <a:r>
              <a:rPr lang="en-US" dirty="0">
                <a:solidFill>
                  <a:srgbClr val="5A5A5A"/>
                </a:solidFill>
                <a:effectLst/>
                <a:highlight>
                  <a:srgbClr val="FFFFFF"/>
                </a:highlight>
                <a:latin typeface="Lato" panose="020F0502020204030203" pitchFamily="34" charset="0"/>
              </a:rPr>
              <a:t>EE</a:t>
            </a:r>
          </a:p>
          <a:p>
            <a:r>
              <a:rPr lang="en-US" dirty="0">
                <a:solidFill>
                  <a:srgbClr val="5A5A5A"/>
                </a:solidFill>
                <a:effectLst/>
                <a:highlight>
                  <a:srgbClr val="FFFFFF"/>
                </a:highlight>
                <a:latin typeface="Lato" panose="020F0502020204030203" pitchFamily="34" charset="0"/>
              </a:rPr>
              <a:t>_________________________________________________________</a:t>
            </a:r>
            <a:br>
              <a:rPr lang="en-US" dirty="0">
                <a:solidFill>
                  <a:srgbClr val="5A5A5A"/>
                </a:solidFill>
                <a:effectLst/>
                <a:highlight>
                  <a:srgbClr val="FFFFFF"/>
                </a:highlight>
                <a:latin typeface="Lato" panose="020F0502020204030203" pitchFamily="34" charset="0"/>
              </a:rPr>
            </a:br>
            <a:endParaRPr lang="en-US" dirty="0">
              <a:solidFill>
                <a:srgbClr val="5A5A5A"/>
              </a:solidFill>
              <a:effectLst/>
              <a:highlight>
                <a:srgbClr val="FFFFFF"/>
              </a:highlight>
              <a:latin typeface="Lato" panose="020F0502020204030203" pitchFamily="34" charset="0"/>
            </a:endParaRPr>
          </a:p>
          <a:p>
            <a:pPr algn="ctr"/>
            <a:r>
              <a:rPr lang="en-US" dirty="0">
                <a:solidFill>
                  <a:srgbClr val="5A5A5A"/>
                </a:solidFill>
                <a:effectLst/>
                <a:highlight>
                  <a:srgbClr val="FFFFFF"/>
                </a:highlight>
                <a:latin typeface="Lato" panose="020F0502020204030203" pitchFamily="34" charset="0"/>
              </a:rPr>
              <a:t>© 2024 - KRobbins.com</a:t>
            </a:r>
          </a:p>
          <a:p>
            <a:pPr algn="ctr"/>
            <a:r>
              <a:rPr lang="en-US" dirty="0">
                <a:solidFill>
                  <a:srgbClr val="5A5A5A"/>
                </a:solidFill>
                <a:effectLst/>
                <a:highlight>
                  <a:srgbClr val="FFFFFF"/>
                </a:highlight>
                <a:latin typeface="Lato" panose="020F0502020204030203" pitchFamily="34" charset="0"/>
              </a:rPr>
              <a:t>If attribution for any resource used on this or any page on krobbins.com is incorrect or missing, please check the </a:t>
            </a:r>
            <a:r>
              <a:rPr lang="en-US" u="none" strike="noStrike" dirty="0">
                <a:solidFill>
                  <a:srgbClr val="4582EC"/>
                </a:solidFill>
                <a:effectLst/>
                <a:highlight>
                  <a:srgbClr val="FFFFFF"/>
                </a:highlight>
                <a:latin typeface="Lato" panose="020F0502020204030203" pitchFamily="34" charset="0"/>
                <a:hlinkClick r:id="rId3"/>
              </a:rPr>
              <a:t>about</a:t>
            </a:r>
            <a:r>
              <a:rPr lang="en-US" dirty="0">
                <a:solidFill>
                  <a:srgbClr val="5A5A5A"/>
                </a:solidFill>
                <a:effectLst/>
                <a:highlight>
                  <a:srgbClr val="FFFFFF"/>
                </a:highlight>
                <a:latin typeface="Lato" panose="020F0502020204030203" pitchFamily="34" charset="0"/>
              </a:rPr>
              <a:t> page. If there is still an error, please </a:t>
            </a:r>
            <a:r>
              <a:rPr lang="en-US" u="none" strike="noStrike" dirty="0">
                <a:solidFill>
                  <a:srgbClr val="4582EC"/>
                </a:solidFill>
                <a:effectLst/>
                <a:highlight>
                  <a:srgbClr val="FFFFFF"/>
                </a:highlight>
                <a:latin typeface="Lato" panose="020F0502020204030203" pitchFamily="34" charset="0"/>
                <a:hlinkClick r:id="rId4"/>
              </a:rPr>
              <a:t>contact</a:t>
            </a:r>
            <a:r>
              <a:rPr lang="en-US" dirty="0">
                <a:solidFill>
                  <a:srgbClr val="5A5A5A"/>
                </a:solidFill>
                <a:effectLst/>
                <a:highlight>
                  <a:srgbClr val="FFFFFF"/>
                </a:highlight>
                <a:latin typeface="Lato" panose="020F0502020204030203" pitchFamily="34" charset="0"/>
              </a:rPr>
              <a:t> me to correct it.</a:t>
            </a:r>
          </a:p>
          <a:p>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26</a:t>
            </a:fld>
            <a:endParaRPr lang="en-US"/>
          </a:p>
        </p:txBody>
      </p:sp>
    </p:spTree>
    <p:extLst>
      <p:ext uri="{BB962C8B-B14F-4D97-AF65-F5344CB8AC3E}">
        <p14:creationId xmlns:p14="http://schemas.microsoft.com/office/powerpoint/2010/main" val="259488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5A5A5A"/>
                </a:solidFill>
                <a:effectLst/>
                <a:highlight>
                  <a:srgbClr val="FFFFFF"/>
                </a:highlight>
                <a:latin typeface="Lato" panose="020F0502020204030203" pitchFamily="34" charset="0"/>
              </a:rPr>
              <a:t>Definition: Number systems are a means of using symbols to count.</a:t>
            </a:r>
            <a:br>
              <a:rPr lang="en-US" b="0" i="0" dirty="0">
                <a:solidFill>
                  <a:srgbClr val="5A5A5A"/>
                </a:solidFill>
                <a:effectLst/>
                <a:highlight>
                  <a:srgbClr val="FFFFFF"/>
                </a:highlight>
                <a:latin typeface="Lato" panose="020F0502020204030203" pitchFamily="34" charset="0"/>
              </a:rPr>
            </a:br>
            <a:r>
              <a:rPr lang="en-US" b="0" i="0" dirty="0">
                <a:solidFill>
                  <a:srgbClr val="5A5A5A"/>
                </a:solidFill>
                <a:effectLst/>
                <a:highlight>
                  <a:srgbClr val="FFFFFF"/>
                </a:highlight>
                <a:latin typeface="Lato" panose="020F0502020204030203" pitchFamily="34" charset="0"/>
              </a:rPr>
              <a:t>The number system we commonly use is the decimal system. It originated in India around the 5th century and has evolved through time. The symbols are technically called European Hindu-Arabic numerals, but we commonly refer to them as Arabic Numerals. The most common number system in the world today, by humans in everyday life anyway, is the decimal system. Which is a base 10 number system. This means the system uses 10 symbols to count. We'll learn more about a base shortly.</a:t>
            </a:r>
          </a:p>
          <a:p>
            <a:pPr algn="l"/>
            <a:r>
              <a:rPr lang="en-US" b="0" i="0" dirty="0">
                <a:solidFill>
                  <a:srgbClr val="5A5A5A"/>
                </a:solidFill>
                <a:effectLst/>
                <a:highlight>
                  <a:srgbClr val="FFFFFF"/>
                </a:highlight>
                <a:latin typeface="Lato" panose="020F0502020204030203" pitchFamily="34" charset="0"/>
              </a:rPr>
              <a:t>Do not confuse the decimal system, or any number system with the metric system, which is now called the International System of Units or the U.S. Customary System, which are not number systems, but actually systems or categories of weights and measurements. These systems of weights and measurements still use the decimal system to actually count. In other words, whether you are referring to meters, centimeters, grams or milligrams in the metric system or you are referring to feet, inches, ounces or pounds in the US system, you are still using the decimal or base 10 system.</a:t>
            </a:r>
          </a:p>
        </p:txBody>
      </p:sp>
      <p:sp>
        <p:nvSpPr>
          <p:cNvPr id="4" name="Slide Number Placeholder 3"/>
          <p:cNvSpPr>
            <a:spLocks noGrp="1"/>
          </p:cNvSpPr>
          <p:nvPr>
            <p:ph type="sldNum" sz="quarter" idx="10"/>
          </p:nvPr>
        </p:nvSpPr>
        <p:spPr/>
        <p:txBody>
          <a:bodyPr/>
          <a:lstStyle/>
          <a:p>
            <a:fld id="{958706C7-F2C3-48B6-8A22-C484D800B5D4}" type="slidenum">
              <a:rPr lang="en-US" smtClean="0"/>
              <a:t>3</a:t>
            </a:fld>
            <a:endParaRPr lang="en-US"/>
          </a:p>
        </p:txBody>
      </p:sp>
    </p:spTree>
    <p:extLst>
      <p:ext uri="{BB962C8B-B14F-4D97-AF65-F5344CB8AC3E}">
        <p14:creationId xmlns:p14="http://schemas.microsoft.com/office/powerpoint/2010/main" val="78898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This chart shows some of the evolution of Arabic Numerals and its symbols, going way back, before medieval times to India. Can anyone see any resemblance to Roman numerals?</a:t>
            </a:r>
          </a:p>
          <a:p>
            <a:r>
              <a:rPr lang="en-US" b="0" i="0" dirty="0">
                <a:solidFill>
                  <a:srgbClr val="5A5A5A"/>
                </a:solidFill>
                <a:effectLst/>
                <a:highlight>
                  <a:srgbClr val="FFFFFF"/>
                </a:highlight>
                <a:latin typeface="Lato" panose="020F0502020204030203" pitchFamily="34" charset="0"/>
              </a:rPr>
              <a:t>If we were to look even further back in time, can anyone think of why we might have started using a system based on only ten symbols?</a:t>
            </a: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4</a:t>
            </a:fld>
            <a:endParaRPr lang="en-US"/>
          </a:p>
        </p:txBody>
      </p:sp>
    </p:spTree>
    <p:extLst>
      <p:ext uri="{BB962C8B-B14F-4D97-AF65-F5344CB8AC3E}">
        <p14:creationId xmlns:p14="http://schemas.microsoft.com/office/powerpoint/2010/main" val="127806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5A5A5A"/>
                </a:solidFill>
                <a:effectLst/>
                <a:highlight>
                  <a:srgbClr val="FFFFFF"/>
                </a:highlight>
                <a:latin typeface="Lato" panose="020F0502020204030203" pitchFamily="34" charset="0"/>
              </a:rPr>
              <a:t>Definition: Number systems have a base or radix which is the number of symbols that can be used without repeating.</a:t>
            </a:r>
            <a:br>
              <a:rPr lang="en-US" b="0" i="0" dirty="0">
                <a:solidFill>
                  <a:srgbClr val="5A5A5A"/>
                </a:solidFill>
                <a:effectLst/>
                <a:highlight>
                  <a:srgbClr val="FFFFFF"/>
                </a:highlight>
                <a:latin typeface="Lato" panose="020F0502020204030203" pitchFamily="34" charset="0"/>
              </a:rPr>
            </a:br>
            <a:r>
              <a:rPr lang="en-US" b="0" i="0" dirty="0">
                <a:solidFill>
                  <a:srgbClr val="5A5A5A"/>
                </a:solidFill>
                <a:effectLst/>
                <a:highlight>
                  <a:srgbClr val="FFFFFF"/>
                </a:highlight>
                <a:latin typeface="Lato" panose="020F0502020204030203" pitchFamily="34" charset="0"/>
              </a:rPr>
              <a:t>There are many number systems, but we will focus on the four systems commonly used by programmers and software developers, which are; binary, octal, decimal and hexadecimal.</a:t>
            </a:r>
          </a:p>
          <a:p>
            <a:pPr algn="l"/>
            <a:endParaRPr lang="en-US" b="0" i="0" dirty="0">
              <a:solidFill>
                <a:srgbClr val="5A5A5A"/>
              </a:solidFill>
              <a:effectLst/>
              <a:highlight>
                <a:srgbClr val="FFFFFF"/>
              </a:highlight>
              <a:latin typeface="Lato" panose="020F0502020204030203" pitchFamily="34" charset="0"/>
            </a:endParaRPr>
          </a:p>
          <a:p>
            <a:pPr algn="l"/>
            <a:r>
              <a:rPr lang="en-US" b="1" i="0" dirty="0">
                <a:solidFill>
                  <a:srgbClr val="5A5A5A"/>
                </a:solidFill>
                <a:effectLst/>
                <a:highlight>
                  <a:srgbClr val="FFFFFF"/>
                </a:highlight>
                <a:latin typeface="Lato" panose="020F0502020204030203" pitchFamily="34" charset="0"/>
              </a:rPr>
              <a:t>Base 2 or Binary</a:t>
            </a:r>
            <a:r>
              <a:rPr lang="en-US" b="0" i="0" dirty="0">
                <a:solidFill>
                  <a:srgbClr val="5A5A5A"/>
                </a:solidFill>
                <a:effectLst/>
                <a:highlight>
                  <a:srgbClr val="FFFFFF"/>
                </a:highlight>
                <a:latin typeface="Lato" panose="020F0502020204030203" pitchFamily="34" charset="0"/>
              </a:rPr>
              <a:t> is a number system consisting of 0 and 1, which is the basic or lowest level system which enables computers to function through the use of switches called transistors. Like a light switch that turns on a light, when a transistor has voltage going through it, it can represent a 1. When it is off, or has no current going through it, it can represent a 0. In computer terminology a 0 or a 1 is known as a bit. Eight bits make up a byte. Bytes can be used in combination to represent many things such as letters. The capital letter A, for instance is represented in Binary by the following number 01000001.</a:t>
            </a:r>
          </a:p>
          <a:p>
            <a:pPr algn="l"/>
            <a:endParaRPr lang="en-US" b="0" i="0" dirty="0">
              <a:solidFill>
                <a:srgbClr val="5A5A5A"/>
              </a:solidFill>
              <a:effectLst/>
              <a:highlight>
                <a:srgbClr val="FFFFFF"/>
              </a:highlight>
              <a:latin typeface="Lato" panose="020F0502020204030203" pitchFamily="34" charset="0"/>
            </a:endParaRPr>
          </a:p>
          <a:p>
            <a:pPr algn="l"/>
            <a:r>
              <a:rPr lang="en-US" b="1" i="0" dirty="0">
                <a:solidFill>
                  <a:srgbClr val="5A5A5A"/>
                </a:solidFill>
                <a:effectLst/>
                <a:highlight>
                  <a:srgbClr val="FFFFFF"/>
                </a:highlight>
                <a:latin typeface="Lato" panose="020F0502020204030203" pitchFamily="34" charset="0"/>
              </a:rPr>
              <a:t>Base 8 or Octal</a:t>
            </a:r>
            <a:r>
              <a:rPr lang="en-US" b="0" i="0" dirty="0">
                <a:solidFill>
                  <a:srgbClr val="5A5A5A"/>
                </a:solidFill>
                <a:effectLst/>
                <a:highlight>
                  <a:srgbClr val="FFFFFF"/>
                </a:highlight>
                <a:latin typeface="Lato" panose="020F0502020204030203" pitchFamily="34" charset="0"/>
              </a:rPr>
              <a:t> – is a system consisting of the numbers 0 through 7 and is used in programming, especially lower level programming such as machine code or assembly language, because memory registers on a computer chip often consist of combinations of bytes, which are units of 8-bit combinations or groups of 8 symbols. That’s why you may have a 64-bit version of Windows, which handles memory more effectively than a 32-bit OS. 64-bits consists of 8 registers of 8 bits each. Base 10 or Decimal – consisting of the numbers 0 through 9 and programmers must use decimal to express everyday numerical values to humans.</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And finally, </a:t>
            </a:r>
            <a:r>
              <a:rPr lang="en-US" b="1" i="0" dirty="0">
                <a:solidFill>
                  <a:srgbClr val="5A5A5A"/>
                </a:solidFill>
                <a:effectLst/>
                <a:highlight>
                  <a:srgbClr val="FFFFFF"/>
                </a:highlight>
                <a:latin typeface="Lato" panose="020F0502020204030203" pitchFamily="34" charset="0"/>
              </a:rPr>
              <a:t>Base 16 or Hexadecimal</a:t>
            </a:r>
            <a:r>
              <a:rPr lang="en-US" b="0" i="0" dirty="0">
                <a:solidFill>
                  <a:srgbClr val="5A5A5A"/>
                </a:solidFill>
                <a:effectLst/>
                <a:highlight>
                  <a:srgbClr val="FFFFFF"/>
                </a:highlight>
                <a:latin typeface="Lato" panose="020F0502020204030203" pitchFamily="34" charset="0"/>
              </a:rPr>
              <a:t> – is a system consisting of the symbols 0 through F. Yes that is the letter F. A good way to come up with more symbols would be to use symbols that are already familiar. More about that in a moment.</a:t>
            </a:r>
          </a:p>
          <a:p>
            <a:pPr algn="l"/>
            <a:r>
              <a:rPr lang="en-US" b="0" i="0" dirty="0">
                <a:solidFill>
                  <a:srgbClr val="5A5A5A"/>
                </a:solidFill>
                <a:effectLst/>
                <a:highlight>
                  <a:srgbClr val="FFFFFF"/>
                </a:highlight>
                <a:latin typeface="Lato" panose="020F0502020204030203" pitchFamily="34" charset="0"/>
              </a:rPr>
              <a:t>Are there any smaller number systems than binary? Yes! Unary is a numeral system consisting of only ones. 1, 11, 111, 1111. Can anyone think of a time when you might use a unary system? Like playing a card game? Are there any larger number systems than Hex? Yes! Babylonian numerals were wedge shaped marks in a soft clay tablet that would be left in the sun to dry and form a permanent record. They used a base 60 which may have originated in the degrees of a circle or in time (60 minutes in an hour).</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A complete discussion of number systems is beyond the scope of this lesson. But, investigate on your own. You can start learning more about number systems by using the resource links at the top of this page.</a:t>
            </a:r>
          </a:p>
        </p:txBody>
      </p:sp>
      <p:sp>
        <p:nvSpPr>
          <p:cNvPr id="4" name="Slide Number Placeholder 3"/>
          <p:cNvSpPr>
            <a:spLocks noGrp="1"/>
          </p:cNvSpPr>
          <p:nvPr>
            <p:ph type="sldNum" sz="quarter" idx="10"/>
          </p:nvPr>
        </p:nvSpPr>
        <p:spPr/>
        <p:txBody>
          <a:bodyPr/>
          <a:lstStyle/>
          <a:p>
            <a:fld id="{958706C7-F2C3-48B6-8A22-C484D800B5D4}" type="slidenum">
              <a:rPr lang="en-US" smtClean="0"/>
              <a:t>5</a:t>
            </a:fld>
            <a:endParaRPr lang="en-US"/>
          </a:p>
        </p:txBody>
      </p:sp>
    </p:spTree>
    <p:extLst>
      <p:ext uri="{BB962C8B-B14F-4D97-AF65-F5344CB8AC3E}">
        <p14:creationId xmlns:p14="http://schemas.microsoft.com/office/powerpoint/2010/main" val="317612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A5A5A"/>
                </a:solidFill>
                <a:effectLst/>
                <a:highlight>
                  <a:srgbClr val="FFFFFF"/>
                </a:highlight>
                <a:latin typeface="Lato" panose="020F0502020204030203" pitchFamily="34" charset="0"/>
              </a:rPr>
              <a:t>When talking about or using different number systems together, we use a subscript notation to distinguish between them. Here is the decimal number 15 expressed in other number systems. Key points to remember: 1111</a:t>
            </a:r>
            <a:r>
              <a:rPr lang="en-US" b="0" i="0" baseline="-25000" dirty="0">
                <a:solidFill>
                  <a:srgbClr val="5A5A5A"/>
                </a:solidFill>
                <a:effectLst/>
                <a:highlight>
                  <a:srgbClr val="FFFFFF"/>
                </a:highlight>
                <a:latin typeface="Lato" panose="020F0502020204030203" pitchFamily="34" charset="0"/>
              </a:rPr>
              <a:t>2</a:t>
            </a:r>
            <a:r>
              <a:rPr lang="en-US" b="0" i="0" dirty="0">
                <a:solidFill>
                  <a:srgbClr val="5A5A5A"/>
                </a:solidFill>
                <a:effectLst/>
                <a:highlight>
                  <a:srgbClr val="FFFFFF"/>
                </a:highlight>
                <a:latin typeface="Lato" panose="020F0502020204030203" pitchFamily="34" charset="0"/>
              </a:rPr>
              <a:t>, 17</a:t>
            </a:r>
            <a:r>
              <a:rPr lang="en-US" b="0" i="0" baseline="-25000" dirty="0">
                <a:solidFill>
                  <a:srgbClr val="5A5A5A"/>
                </a:solidFill>
                <a:effectLst/>
                <a:highlight>
                  <a:srgbClr val="FFFFFF"/>
                </a:highlight>
                <a:latin typeface="Lato" panose="020F0502020204030203" pitchFamily="34" charset="0"/>
              </a:rPr>
              <a:t>8</a:t>
            </a:r>
            <a:r>
              <a:rPr lang="en-US" b="0" i="0" dirty="0">
                <a:solidFill>
                  <a:srgbClr val="5A5A5A"/>
                </a:solidFill>
                <a:effectLst/>
                <a:highlight>
                  <a:srgbClr val="FFFFFF"/>
                </a:highlight>
                <a:latin typeface="Lato" panose="020F0502020204030203" pitchFamily="34" charset="0"/>
              </a:rPr>
              <a:t>, 15</a:t>
            </a:r>
            <a:r>
              <a:rPr lang="en-US" b="0" i="0" baseline="-25000" dirty="0">
                <a:solidFill>
                  <a:srgbClr val="5A5A5A"/>
                </a:solidFill>
                <a:effectLst/>
                <a:highlight>
                  <a:srgbClr val="FFFFFF"/>
                </a:highlight>
                <a:latin typeface="Lato" panose="020F0502020204030203" pitchFamily="34" charset="0"/>
              </a:rPr>
              <a:t>10</a:t>
            </a:r>
            <a:r>
              <a:rPr lang="en-US" b="0" i="0" dirty="0">
                <a:solidFill>
                  <a:srgbClr val="5A5A5A"/>
                </a:solidFill>
                <a:effectLst/>
                <a:highlight>
                  <a:srgbClr val="FFFFFF"/>
                </a:highlight>
                <a:latin typeface="Lato" panose="020F0502020204030203" pitchFamily="34" charset="0"/>
              </a:rPr>
              <a:t>, F</a:t>
            </a:r>
            <a:r>
              <a:rPr lang="en-US" b="0" i="0" baseline="-25000" dirty="0">
                <a:solidFill>
                  <a:srgbClr val="5A5A5A"/>
                </a:solidFill>
                <a:effectLst/>
                <a:highlight>
                  <a:srgbClr val="FFFFFF"/>
                </a:highlight>
                <a:latin typeface="Lato" panose="020F0502020204030203" pitchFamily="34" charset="0"/>
              </a:rPr>
              <a:t>16</a:t>
            </a:r>
            <a:r>
              <a:rPr lang="en-US" b="0" i="0" dirty="0">
                <a:solidFill>
                  <a:srgbClr val="5A5A5A"/>
                </a:solidFill>
                <a:effectLst/>
                <a:highlight>
                  <a:srgbClr val="FFFFFF"/>
                </a:highlight>
                <a:latin typeface="Lato" panose="020F0502020204030203" pitchFamily="34" charset="0"/>
              </a:rPr>
              <a:t> all represent the same counting value or numbers.</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Terms such as ten, eleven, fifteen, twenty, one hundred, etc. are only used in the decimal system. In the other systems the numbers are spoken individually, such as 1 and 0 is one zero, 1 and 9 is one nine and 100 is one zero </a:t>
            </a:r>
            <a:r>
              <a:rPr lang="en-US" b="0" i="0" dirty="0" err="1">
                <a:solidFill>
                  <a:srgbClr val="5A5A5A"/>
                </a:solidFill>
                <a:effectLst/>
                <a:highlight>
                  <a:srgbClr val="FFFFFF"/>
                </a:highlight>
                <a:latin typeface="Lato" panose="020F0502020204030203" pitchFamily="34" charset="0"/>
              </a:rPr>
              <a:t>zero</a:t>
            </a:r>
            <a:r>
              <a:rPr lang="en-US" b="0" i="0" dirty="0">
                <a:solidFill>
                  <a:srgbClr val="5A5A5A"/>
                </a:solidFill>
                <a:effectLst/>
                <a:highlight>
                  <a:srgbClr val="FFFFFF"/>
                </a:highlight>
                <a:latin typeface="Lato" panose="020F0502020204030203" pitchFamily="34" charset="0"/>
              </a:rPr>
              <a:t>.</a:t>
            </a:r>
          </a:p>
        </p:txBody>
      </p:sp>
      <p:sp>
        <p:nvSpPr>
          <p:cNvPr id="4" name="Slide Number Placeholder 3"/>
          <p:cNvSpPr>
            <a:spLocks noGrp="1"/>
          </p:cNvSpPr>
          <p:nvPr>
            <p:ph type="sldNum" sz="quarter" idx="10"/>
          </p:nvPr>
        </p:nvSpPr>
        <p:spPr/>
        <p:txBody>
          <a:bodyPr/>
          <a:lstStyle/>
          <a:p>
            <a:fld id="{958706C7-F2C3-48B6-8A22-C484D800B5D4}" type="slidenum">
              <a:rPr lang="en-US" smtClean="0"/>
              <a:t>6</a:t>
            </a:fld>
            <a:endParaRPr lang="en-US"/>
          </a:p>
        </p:txBody>
      </p:sp>
    </p:spTree>
    <p:extLst>
      <p:ext uri="{BB962C8B-B14F-4D97-AF65-F5344CB8AC3E}">
        <p14:creationId xmlns:p14="http://schemas.microsoft.com/office/powerpoint/2010/main" val="37784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This is a simple conversion chart which we can use to help us see some interesting facts. </a:t>
            </a:r>
          </a:p>
          <a:p>
            <a:endParaRPr lang="en-US" b="0" i="0" dirty="0">
              <a:solidFill>
                <a:srgbClr val="5A5A5A"/>
              </a:solidFill>
              <a:effectLst/>
              <a:highlight>
                <a:srgbClr val="FFFFFF"/>
              </a:highlight>
              <a:latin typeface="Lato" panose="020F0502020204030203" pitchFamily="34" charset="0"/>
            </a:endParaRPr>
          </a:p>
          <a:p>
            <a:pPr marL="171450" indent="-171450">
              <a:buFont typeface="Arial" panose="020B0604020202020204" pitchFamily="34" charset="0"/>
              <a:buChar char="•"/>
            </a:pPr>
            <a:r>
              <a:rPr lang="en-US" b="0" i="0" dirty="0">
                <a:solidFill>
                  <a:srgbClr val="5A5A5A"/>
                </a:solidFill>
                <a:effectLst/>
                <a:highlight>
                  <a:srgbClr val="FFFFFF"/>
                </a:highlight>
                <a:latin typeface="Lato" panose="020F0502020204030203" pitchFamily="34" charset="0"/>
              </a:rPr>
              <a:t>All number systems (except the unary system we looked at earlier) begin with 0.</a:t>
            </a:r>
          </a:p>
          <a:p>
            <a:pPr marL="171450" indent="-171450">
              <a:buFont typeface="Arial" panose="020B0604020202020204" pitchFamily="34" charset="0"/>
              <a:buChar char="•"/>
            </a:pPr>
            <a:r>
              <a:rPr lang="en-US" b="0" i="0" dirty="0">
                <a:solidFill>
                  <a:srgbClr val="5A5A5A"/>
                </a:solidFill>
                <a:effectLst/>
                <a:highlight>
                  <a:srgbClr val="FFFFFF"/>
                </a:highlight>
                <a:latin typeface="Lato" panose="020F0502020204030203" pitchFamily="34" charset="0"/>
              </a:rPr>
              <a:t>All number systems when adding a new column begin with a 1 in that column followed by zeros.</a:t>
            </a:r>
          </a:p>
          <a:p>
            <a:pPr marL="171450" indent="-171450">
              <a:buFont typeface="Arial" panose="020B0604020202020204" pitchFamily="34" charset="0"/>
              <a:buChar char="•"/>
            </a:pPr>
            <a:r>
              <a:rPr lang="en-US" b="0" i="0" dirty="0">
                <a:solidFill>
                  <a:srgbClr val="5A5A5A"/>
                </a:solidFill>
                <a:effectLst/>
                <a:highlight>
                  <a:srgbClr val="FFFFFF"/>
                </a:highlight>
                <a:latin typeface="Lato" panose="020F0502020204030203" pitchFamily="34" charset="0"/>
              </a:rPr>
              <a:t>Examples: 7 in base 8 is followed by 10. 77 in base 8 is followed by 100. In hex F is followed by 10 and FF is followed by 100.</a:t>
            </a: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7</a:t>
            </a:fld>
            <a:endParaRPr lang="en-US"/>
          </a:p>
        </p:txBody>
      </p:sp>
    </p:spTree>
    <p:extLst>
      <p:ext uri="{BB962C8B-B14F-4D97-AF65-F5344CB8AC3E}">
        <p14:creationId xmlns:p14="http://schemas.microsoft.com/office/powerpoint/2010/main" val="52901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A5A5A"/>
                </a:solidFill>
                <a:effectLst/>
                <a:highlight>
                  <a:srgbClr val="FFFFFF"/>
                </a:highlight>
                <a:latin typeface="Lato" panose="020F0502020204030203" pitchFamily="34" charset="0"/>
              </a:rPr>
              <a:t>Computers love binary, primarily because they are made up of switches called transistors. These are microscopic switches that make computer chips work. Because they have only two states, on or off, binary is the perfect number system from them. A zero or a one is a single bit of data that a computer can hold in it's memory. Eight zeros or ones in a group is one byte of data.</a:t>
            </a:r>
          </a:p>
          <a:p>
            <a:pPr algn="l"/>
            <a:endParaRPr lang="en-US" b="0" i="0" dirty="0">
              <a:solidFill>
                <a:srgbClr val="5A5A5A"/>
              </a:solidFill>
              <a:effectLst/>
              <a:highlight>
                <a:srgbClr val="FFFFFF"/>
              </a:highlight>
              <a:latin typeface="Lato" panose="020F0502020204030203" pitchFamily="34" charset="0"/>
            </a:endParaRPr>
          </a:p>
          <a:p>
            <a:pPr algn="l"/>
            <a:r>
              <a:rPr lang="en-US" b="0" i="0" dirty="0">
                <a:solidFill>
                  <a:srgbClr val="5A5A5A"/>
                </a:solidFill>
                <a:effectLst/>
                <a:highlight>
                  <a:srgbClr val="FFFFFF"/>
                </a:highlight>
                <a:latin typeface="Lato" panose="020F0502020204030203" pitchFamily="34" charset="0"/>
              </a:rPr>
              <a:t>To read a little more about transistors, check out Intel's, </a:t>
            </a:r>
            <a:r>
              <a:rPr lang="en-US" b="0" i="0" u="none" strike="noStrike" dirty="0">
                <a:solidFill>
                  <a:srgbClr val="4582EC"/>
                </a:solidFill>
                <a:effectLst/>
                <a:highlight>
                  <a:srgbClr val="FFFFFF"/>
                </a:highlight>
                <a:latin typeface="Lato" panose="020F0502020204030203" pitchFamily="34" charset="0"/>
                <a:hlinkClick r:id="rId3"/>
              </a:rPr>
              <a:t>The Transistor, Explained</a:t>
            </a:r>
            <a:r>
              <a:rPr lang="en-US" b="0" i="0" dirty="0">
                <a:solidFill>
                  <a:srgbClr val="5A5A5A"/>
                </a:solidFill>
                <a:effectLst/>
                <a:highlight>
                  <a:srgbClr val="FFFFFF"/>
                </a:highlight>
                <a:latin typeface="Lato" panose="020F0502020204030203" pitchFamily="34" charset="0"/>
              </a:rPr>
              <a:t>.</a:t>
            </a:r>
          </a:p>
          <a:p>
            <a:pPr algn="l"/>
            <a:r>
              <a:rPr lang="en-US" b="0" i="0" dirty="0">
                <a:solidFill>
                  <a:srgbClr val="5A5A5A"/>
                </a:solidFill>
                <a:effectLst/>
                <a:highlight>
                  <a:srgbClr val="FFFFFF"/>
                </a:highlight>
                <a:latin typeface="Lato" panose="020F0502020204030203" pitchFamily="34" charset="0"/>
              </a:rPr>
              <a:t>Computers and electronics also use octal and hexadecimal for various other functions. Octal was used in many older computers, is still used in lower level machine code and in some programming languages.</a:t>
            </a:r>
          </a:p>
          <a:p>
            <a:endParaRPr lang="en-US" dirty="0"/>
          </a:p>
        </p:txBody>
      </p:sp>
      <p:sp>
        <p:nvSpPr>
          <p:cNvPr id="4" name="Slide Number Placeholder 3"/>
          <p:cNvSpPr>
            <a:spLocks noGrp="1"/>
          </p:cNvSpPr>
          <p:nvPr>
            <p:ph type="sldNum" sz="quarter" idx="5"/>
          </p:nvPr>
        </p:nvSpPr>
        <p:spPr/>
        <p:txBody>
          <a:bodyPr/>
          <a:lstStyle/>
          <a:p>
            <a:fld id="{958706C7-F2C3-48B6-8A22-C484D800B5D4}" type="slidenum">
              <a:rPr lang="en-US" smtClean="0"/>
              <a:t>8</a:t>
            </a:fld>
            <a:endParaRPr lang="en-US"/>
          </a:p>
        </p:txBody>
      </p:sp>
    </p:spTree>
    <p:extLst>
      <p:ext uri="{BB962C8B-B14F-4D97-AF65-F5344CB8AC3E}">
        <p14:creationId xmlns:p14="http://schemas.microsoft.com/office/powerpoint/2010/main" val="49747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A5A5A"/>
                </a:solidFill>
                <a:effectLst/>
                <a:highlight>
                  <a:srgbClr val="FFFFFF"/>
                </a:highlight>
                <a:latin typeface="Lato" panose="020F0502020204030203" pitchFamily="34" charset="0"/>
              </a:rPr>
              <a:t>The CPU (Central Processing Unit) is covered by a metal cap. Underneath that cap are, by today’s standards, billions of transistors. These transistors are etched in silicon As amazing as the transistor count is, it may be even more amazing that the clock speed at which they switch, which is currently in the area of over 3 GHz (thousand million). </a:t>
            </a:r>
          </a:p>
          <a:p>
            <a:endParaRPr lang="en-US" b="0" i="0" dirty="0">
              <a:solidFill>
                <a:srgbClr val="5A5A5A"/>
              </a:solidFill>
              <a:effectLst/>
              <a:highlight>
                <a:srgbClr val="FFFFFF"/>
              </a:highlight>
              <a:latin typeface="Lato" panose="020F0502020204030203" pitchFamily="34" charset="0"/>
            </a:endParaRPr>
          </a:p>
          <a:p>
            <a:r>
              <a:rPr lang="en-US" b="0" i="0" dirty="0">
                <a:solidFill>
                  <a:srgbClr val="5A5A5A"/>
                </a:solidFill>
                <a:effectLst/>
                <a:highlight>
                  <a:srgbClr val="FFFFFF"/>
                </a:highlight>
                <a:latin typeface="Lato" panose="020F0502020204030203" pitchFamily="34" charset="0"/>
              </a:rPr>
              <a:t>The reason that binary is so important to computers is because the basis of computing is the on/off state of the transistor.</a:t>
            </a:r>
            <a:endParaRPr lang="en-US" dirty="0"/>
          </a:p>
          <a:p>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9</a:t>
            </a:fld>
            <a:endParaRPr lang="en-US"/>
          </a:p>
        </p:txBody>
      </p:sp>
    </p:spTree>
    <p:extLst>
      <p:ext uri="{BB962C8B-B14F-4D97-AF65-F5344CB8AC3E}">
        <p14:creationId xmlns:p14="http://schemas.microsoft.com/office/powerpoint/2010/main" val="363926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7/8/2024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7/8/2024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7/8/2024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7/8/2024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7/8/2024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7/8/2024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7/8/2024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0B277187-C200-495F-A386-621319EADA8F}" type="datetimeFigureOut">
              <a:rPr lang="en-US"/>
              <a:t>7/8/2024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7/8/2024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7/8/2024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7/8/2024</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HTML &amp; CSS</a:t>
            </a:r>
          </a:p>
        </p:txBody>
      </p:sp>
      <p:sp>
        <p:nvSpPr>
          <p:cNvPr id="7" name="Subtitle 6"/>
          <p:cNvSpPr>
            <a:spLocks noGrp="1"/>
          </p:cNvSpPr>
          <p:nvPr>
            <p:ph type="subTitle" idx="1"/>
          </p:nvPr>
        </p:nvSpPr>
        <p:spPr/>
        <p:txBody>
          <a:bodyPr>
            <a:normAutofit/>
          </a:bodyPr>
          <a:lstStyle/>
          <a:p>
            <a:r>
              <a:rPr lang="en-US" sz="2800" dirty="0"/>
              <a:t>Introduction to Number Systems</a:t>
            </a:r>
          </a:p>
        </p:txBody>
      </p:sp>
      <p:sp>
        <p:nvSpPr>
          <p:cNvPr id="5" name="Subtitle 6">
            <a:extLst>
              <a:ext uri="{FF2B5EF4-FFF2-40B4-BE49-F238E27FC236}">
                <a16:creationId xmlns:a16="http://schemas.microsoft.com/office/drawing/2014/main" id="{1420CD5B-F7E7-46A1-A586-11FD8ADCDCD2}"/>
              </a:ext>
            </a:extLst>
          </p:cNvPr>
          <p:cNvSpPr txBox="1">
            <a:spLocks/>
          </p:cNvSpPr>
          <p:nvPr/>
        </p:nvSpPr>
        <p:spPr>
          <a:xfrm>
            <a:off x="0" y="5943600"/>
            <a:ext cx="9601200" cy="914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SzPct val="100000"/>
              <a:buFont typeface="Arial" pitchFamily="34" charset="0"/>
              <a:buNone/>
              <a:defRPr sz="20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1000"/>
              </a:spcBef>
              <a:buSzPct val="100000"/>
              <a:buFont typeface="Arial" pitchFamily="34" charset="0"/>
              <a:buNone/>
              <a:defRPr sz="2800" kern="1200">
                <a:solidFill>
                  <a:schemeClr val="tx1">
                    <a:lumMod val="90000"/>
                    <a:lumOff val="10000"/>
                  </a:schemeClr>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2400" kern="1200">
                <a:solidFill>
                  <a:schemeClr val="tx1">
                    <a:lumMod val="90000"/>
                    <a:lumOff val="10000"/>
                  </a:schemeClr>
                </a:solidFill>
                <a:latin typeface="+mn-lt"/>
                <a:ea typeface="+mn-ea"/>
                <a:cs typeface="+mn-cs"/>
              </a:defRPr>
            </a:lvl3pPr>
            <a:lvl4pPr marL="13716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4pPr>
            <a:lvl5pPr marL="18288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5pPr>
            <a:lvl6pPr marL="22860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9pPr>
          </a:lstStyle>
          <a:p>
            <a:pPr algn="l"/>
            <a:endParaRPr lang="en-US" sz="2800" b="1" dirty="0"/>
          </a:p>
        </p:txBody>
      </p:sp>
      <p:sp>
        <p:nvSpPr>
          <p:cNvPr id="6" name="Subtitle 6">
            <a:extLst>
              <a:ext uri="{FF2B5EF4-FFF2-40B4-BE49-F238E27FC236}">
                <a16:creationId xmlns:a16="http://schemas.microsoft.com/office/drawing/2014/main" id="{1FE1846B-6648-479D-BCBF-6C6F467CD76C}"/>
              </a:ext>
            </a:extLst>
          </p:cNvPr>
          <p:cNvSpPr txBox="1">
            <a:spLocks/>
          </p:cNvSpPr>
          <p:nvPr/>
        </p:nvSpPr>
        <p:spPr>
          <a:xfrm>
            <a:off x="0" y="5963478"/>
            <a:ext cx="9601200" cy="8945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SzPct val="100000"/>
              <a:buFont typeface="Arial" pitchFamily="34" charset="0"/>
              <a:buNone/>
              <a:defRPr sz="20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1000"/>
              </a:spcBef>
              <a:buSzPct val="100000"/>
              <a:buFont typeface="Arial" pitchFamily="34" charset="0"/>
              <a:buNone/>
              <a:defRPr sz="2800" kern="1200">
                <a:solidFill>
                  <a:schemeClr val="tx1">
                    <a:lumMod val="90000"/>
                    <a:lumOff val="10000"/>
                  </a:schemeClr>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2400" kern="1200">
                <a:solidFill>
                  <a:schemeClr val="tx1">
                    <a:lumMod val="90000"/>
                    <a:lumOff val="10000"/>
                  </a:schemeClr>
                </a:solidFill>
                <a:latin typeface="+mn-lt"/>
                <a:ea typeface="+mn-ea"/>
                <a:cs typeface="+mn-cs"/>
              </a:defRPr>
            </a:lvl3pPr>
            <a:lvl4pPr marL="13716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4pPr>
            <a:lvl5pPr marL="18288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5pPr>
            <a:lvl6pPr marL="22860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9pPr>
          </a:lstStyle>
          <a:p>
            <a:pPr algn="l"/>
            <a:r>
              <a:rPr lang="en-US" sz="2800" b="1" dirty="0"/>
              <a:t>Unit 6</a:t>
            </a:r>
          </a:p>
          <a:p>
            <a:pPr algn="l"/>
            <a:r>
              <a:rPr lang="en-US" sz="2800" b="1"/>
              <a:t>Lesson 1-1</a:t>
            </a:r>
            <a:endParaRPr lang="en-US" sz="2800" b="1" dirty="0"/>
          </a:p>
        </p:txBody>
      </p:sp>
      <p:pic>
        <p:nvPicPr>
          <p:cNvPr id="1026" name="Picture 2" descr="Binary, Black, Cyber, Data, Digits, Hack, Hacked">
            <a:extLst>
              <a:ext uri="{FF2B5EF4-FFF2-40B4-BE49-F238E27FC236}">
                <a16:creationId xmlns:a16="http://schemas.microsoft.com/office/drawing/2014/main" id="{C204BE4B-08F7-44DD-90AE-62F7A3189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840"/>
          <a:stretch/>
        </p:blipFill>
        <p:spPr bwMode="auto">
          <a:xfrm rot="1687915">
            <a:off x="5971252" y="287883"/>
            <a:ext cx="7120981" cy="156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Review: The Decimal System</a:t>
            </a:r>
          </a:p>
        </p:txBody>
      </p:sp>
      <p:graphicFrame>
        <p:nvGraphicFramePr>
          <p:cNvPr id="5" name="Content Placeholder 4">
            <a:extLst>
              <a:ext uri="{FF2B5EF4-FFF2-40B4-BE49-F238E27FC236}">
                <a16:creationId xmlns:a16="http://schemas.microsoft.com/office/drawing/2014/main" id="{39724E24-AEF6-46B8-83A6-E804656D9B98}"/>
              </a:ext>
            </a:extLst>
          </p:cNvPr>
          <p:cNvGraphicFramePr>
            <a:graphicFrameLocks noGrp="1"/>
          </p:cNvGraphicFramePr>
          <p:nvPr>
            <p:ph idx="1"/>
            <p:extLst>
              <p:ext uri="{D42A27DB-BD31-4B8C-83A1-F6EECF244321}">
                <p14:modId xmlns:p14="http://schemas.microsoft.com/office/powerpoint/2010/main" val="1545819162"/>
              </p:ext>
            </p:extLst>
          </p:nvPr>
        </p:nvGraphicFramePr>
        <p:xfrm>
          <a:off x="2014330" y="1179442"/>
          <a:ext cx="8836240" cy="4559800"/>
        </p:xfrm>
        <a:graphic>
          <a:graphicData uri="http://schemas.openxmlformats.org/drawingml/2006/table">
            <a:tbl>
              <a:tblPr firstRow="1" bandRow="1">
                <a:tableStyleId>{BC89EF96-8CEA-46FF-86C4-4CE0E7609802}</a:tableStyleId>
              </a:tblPr>
              <a:tblGrid>
                <a:gridCol w="2209060">
                  <a:extLst>
                    <a:ext uri="{9D8B030D-6E8A-4147-A177-3AD203B41FA5}">
                      <a16:colId xmlns:a16="http://schemas.microsoft.com/office/drawing/2014/main" val="1651351712"/>
                    </a:ext>
                  </a:extLst>
                </a:gridCol>
                <a:gridCol w="2209060">
                  <a:extLst>
                    <a:ext uri="{9D8B030D-6E8A-4147-A177-3AD203B41FA5}">
                      <a16:colId xmlns:a16="http://schemas.microsoft.com/office/drawing/2014/main" val="3273821958"/>
                    </a:ext>
                  </a:extLst>
                </a:gridCol>
                <a:gridCol w="2209060">
                  <a:extLst>
                    <a:ext uri="{9D8B030D-6E8A-4147-A177-3AD203B41FA5}">
                      <a16:colId xmlns:a16="http://schemas.microsoft.com/office/drawing/2014/main" val="3781115588"/>
                    </a:ext>
                  </a:extLst>
                </a:gridCol>
                <a:gridCol w="2209060">
                  <a:extLst>
                    <a:ext uri="{9D8B030D-6E8A-4147-A177-3AD203B41FA5}">
                      <a16:colId xmlns:a16="http://schemas.microsoft.com/office/drawing/2014/main" val="2717841378"/>
                    </a:ext>
                  </a:extLst>
                </a:gridCol>
              </a:tblGrid>
              <a:tr h="651400">
                <a:tc gridSpan="4">
                  <a:txBody>
                    <a:bodyPr/>
                    <a:lstStyle/>
                    <a:p>
                      <a:r>
                        <a:rPr lang="en-US" sz="3200" b="0" dirty="0"/>
                        <a:t>Name: Decimal</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913448"/>
                  </a:ext>
                </a:extLst>
              </a:tr>
              <a:tr h="651400">
                <a:tc gridSpan="4">
                  <a:txBody>
                    <a:bodyPr/>
                    <a:lstStyle/>
                    <a:p>
                      <a:r>
                        <a:rPr lang="en-US" sz="3200" dirty="0"/>
                        <a:t>Base: 10</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7074999"/>
                  </a:ext>
                </a:extLst>
              </a:tr>
              <a:tr h="651400">
                <a:tc gridSpan="4">
                  <a:txBody>
                    <a:bodyPr/>
                    <a:lstStyle/>
                    <a:p>
                      <a:r>
                        <a:rPr lang="en-US" sz="3200" dirty="0"/>
                        <a:t>Symbols: 0 1 2 3 4 5 6 7 8 9</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10</a:t>
                      </a:r>
                      <a:r>
                        <a:rPr lang="en-US" sz="3200" baseline="30000" dirty="0"/>
                        <a:t>3</a:t>
                      </a:r>
                    </a:p>
                  </a:txBody>
                  <a:tcPr anchor="ctr"/>
                </a:tc>
                <a:tc>
                  <a:txBody>
                    <a:bodyPr/>
                    <a:lstStyle/>
                    <a:p>
                      <a:pPr algn="ctr"/>
                      <a:r>
                        <a:rPr lang="en-US" sz="3200" dirty="0"/>
                        <a:t>10</a:t>
                      </a:r>
                      <a:r>
                        <a:rPr lang="en-US" sz="3200" baseline="30000" dirty="0"/>
                        <a:t>2</a:t>
                      </a:r>
                    </a:p>
                  </a:txBody>
                  <a:tcPr anchor="ctr"/>
                </a:tc>
                <a:tc>
                  <a:txBody>
                    <a:bodyPr/>
                    <a:lstStyle/>
                    <a:p>
                      <a:pPr algn="ctr"/>
                      <a:r>
                        <a:rPr lang="en-US" sz="3200" dirty="0"/>
                        <a:t>10</a:t>
                      </a:r>
                      <a:r>
                        <a:rPr lang="en-US" sz="3200" baseline="30000" dirty="0"/>
                        <a:t>1</a:t>
                      </a:r>
                    </a:p>
                  </a:txBody>
                  <a:tcPr anchor="ctr"/>
                </a:tc>
                <a:tc>
                  <a:txBody>
                    <a:bodyPr/>
                    <a:lstStyle/>
                    <a:p>
                      <a:pPr algn="ctr"/>
                      <a:r>
                        <a:rPr lang="en-US" sz="3200" dirty="0"/>
                        <a:t>10</a:t>
                      </a:r>
                      <a:r>
                        <a:rPr lang="en-US" sz="3200" baseline="30000" dirty="0"/>
                        <a:t>0</a:t>
                      </a:r>
                    </a:p>
                  </a:txBody>
                  <a:tcPr anchor="ctr"/>
                </a:tc>
                <a:extLst>
                  <a:ext uri="{0D108BD9-81ED-4DB2-BD59-A6C34878D82A}">
                    <a16:rowId xmlns:a16="http://schemas.microsoft.com/office/drawing/2014/main" val="1069917776"/>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latin typeface="+mn-lt"/>
                        <a:ea typeface="+mn-ea"/>
                        <a:cs typeface="+mn-cs"/>
                      </a:endParaRPr>
                    </a:p>
                  </a:txBody>
                  <a:tcPr anchor="ctr"/>
                </a:tc>
                <a:tc>
                  <a:txBody>
                    <a:bodyPr/>
                    <a:lstStyle/>
                    <a:p>
                      <a:pPr algn="ctr"/>
                      <a:r>
                        <a:rPr lang="en-US" sz="3200" kern="1200" dirty="0">
                          <a:solidFill>
                            <a:srgbClr val="FF0000"/>
                          </a:solidFill>
                          <a:latin typeface="+mn-lt"/>
                          <a:ea typeface="+mn-ea"/>
                          <a:cs typeface="+mn-cs"/>
                        </a:rPr>
                        <a:t>2</a:t>
                      </a:r>
                    </a:p>
                  </a:txBody>
                  <a:tcPr anchor="ctr"/>
                </a:tc>
                <a:tc>
                  <a:txBody>
                    <a:bodyPr/>
                    <a:lstStyle/>
                    <a:p>
                      <a:pPr algn="ctr"/>
                      <a:r>
                        <a:rPr lang="en-US" sz="3200" kern="1200" dirty="0">
                          <a:solidFill>
                            <a:srgbClr val="FF0000"/>
                          </a:solidFill>
                          <a:latin typeface="+mn-lt"/>
                          <a:ea typeface="+mn-ea"/>
                          <a:cs typeface="+mn-cs"/>
                        </a:rPr>
                        <a:t>3</a:t>
                      </a:r>
                    </a:p>
                  </a:txBody>
                  <a:tcPr anchor="ctr"/>
                </a:tc>
                <a:tc>
                  <a:txBody>
                    <a:bodyPr/>
                    <a:lstStyle/>
                    <a:p>
                      <a:pPr algn="ctr"/>
                      <a:r>
                        <a:rPr lang="en-US" sz="3200" kern="1200" dirty="0">
                          <a:solidFill>
                            <a:srgbClr val="FF0000"/>
                          </a:solidFill>
                          <a:latin typeface="+mn-lt"/>
                          <a:ea typeface="+mn-ea"/>
                          <a:cs typeface="+mn-cs"/>
                        </a:rPr>
                        <a:t>5</a:t>
                      </a:r>
                    </a:p>
                  </a:txBody>
                  <a:tcPr anchor="ctr"/>
                </a:tc>
                <a:extLst>
                  <a:ext uri="{0D108BD9-81ED-4DB2-BD59-A6C34878D82A}">
                    <a16:rowId xmlns:a16="http://schemas.microsoft.com/office/drawing/2014/main" val="1771974225"/>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latin typeface="+mn-lt"/>
                        <a:ea typeface="+mn-ea"/>
                        <a:cs typeface="+mn-cs"/>
                      </a:endParaRPr>
                    </a:p>
                  </a:txBody>
                  <a:tcPr anchor="ctr"/>
                </a:tc>
                <a:tc>
                  <a:txBody>
                    <a:bodyPr/>
                    <a:lstStyle/>
                    <a:p>
                      <a:pPr algn="ctr"/>
                      <a:r>
                        <a:rPr lang="en-US" sz="3200" kern="1200" dirty="0">
                          <a:solidFill>
                            <a:schemeClr val="tx1"/>
                          </a:solidFill>
                          <a:latin typeface="+mn-lt"/>
                          <a:ea typeface="+mn-ea"/>
                          <a:cs typeface="+mn-cs"/>
                        </a:rPr>
                        <a:t>2 x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3 x 10</a:t>
                      </a:r>
                    </a:p>
                  </a:txBody>
                  <a:tcPr anchor="ctr"/>
                </a:tc>
                <a:tc>
                  <a:txBody>
                    <a:bodyPr/>
                    <a:lstStyle/>
                    <a:p>
                      <a:pPr algn="ctr"/>
                      <a:r>
                        <a:rPr lang="en-US" sz="3200" kern="1200" dirty="0">
                          <a:solidFill>
                            <a:schemeClr val="tx1"/>
                          </a:solidFill>
                          <a:latin typeface="+mn-lt"/>
                          <a:ea typeface="+mn-ea"/>
                          <a:cs typeface="+mn-cs"/>
                        </a:rPr>
                        <a:t>5 x 1</a:t>
                      </a:r>
                    </a:p>
                  </a:txBody>
                  <a:tcPr anchor="ctr"/>
                </a:tc>
                <a:extLst>
                  <a:ext uri="{0D108BD9-81ED-4DB2-BD59-A6C34878D82A}">
                    <a16:rowId xmlns:a16="http://schemas.microsoft.com/office/drawing/2014/main" val="934840053"/>
                  </a:ext>
                </a:extLst>
              </a:tr>
              <a:tr h="651400">
                <a:tc>
                  <a:txBody>
                    <a:bodyPr/>
                    <a:lstStyle/>
                    <a:p>
                      <a:pPr algn="ctr"/>
                      <a:r>
                        <a:rPr lang="en-US" sz="3200" dirty="0"/>
                        <a:t>1000s</a:t>
                      </a:r>
                    </a:p>
                  </a:txBody>
                  <a:tcPr anchor="ctr"/>
                </a:tc>
                <a:tc>
                  <a:txBody>
                    <a:bodyPr/>
                    <a:lstStyle/>
                    <a:p>
                      <a:pPr algn="ctr"/>
                      <a:r>
                        <a:rPr lang="en-US" sz="3200" dirty="0"/>
                        <a:t>100s</a:t>
                      </a:r>
                    </a:p>
                  </a:txBody>
                  <a:tcPr anchor="ctr"/>
                </a:tc>
                <a:tc>
                  <a:txBody>
                    <a:bodyPr/>
                    <a:lstStyle/>
                    <a:p>
                      <a:pPr algn="ctr"/>
                      <a:r>
                        <a:rPr lang="en-US" sz="3200" dirty="0"/>
                        <a:t>10s</a:t>
                      </a:r>
                    </a:p>
                  </a:txBody>
                  <a:tcPr anchor="ctr"/>
                </a:tc>
                <a:tc>
                  <a:txBody>
                    <a:bodyPr/>
                    <a:lstStyle/>
                    <a:p>
                      <a:pPr algn="ctr"/>
                      <a:r>
                        <a:rPr lang="en-US" sz="3200" dirty="0"/>
                        <a:t>1s</a:t>
                      </a:r>
                    </a:p>
                  </a:txBody>
                  <a:tcPr anchor="ctr"/>
                </a:tc>
                <a:extLst>
                  <a:ext uri="{0D108BD9-81ED-4DB2-BD59-A6C34878D82A}">
                    <a16:rowId xmlns:a16="http://schemas.microsoft.com/office/drawing/2014/main" val="2662383992"/>
                  </a:ext>
                </a:extLst>
              </a:tr>
            </a:tbl>
          </a:graphicData>
        </a:graphic>
      </p:graphicFrame>
      <p:sp>
        <p:nvSpPr>
          <p:cNvPr id="2" name="Rectangle: Rounded Corners 1">
            <a:extLst>
              <a:ext uri="{FF2B5EF4-FFF2-40B4-BE49-F238E27FC236}">
                <a16:creationId xmlns:a16="http://schemas.microsoft.com/office/drawing/2014/main" id="{6C31F13D-ABF2-41F4-A722-755B7C244F3E}"/>
              </a:ext>
            </a:extLst>
          </p:cNvPr>
          <p:cNvSpPr/>
          <p:nvPr/>
        </p:nvSpPr>
        <p:spPr>
          <a:xfrm>
            <a:off x="7606747" y="1152937"/>
            <a:ext cx="3260035" cy="13252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sp>
        <p:nvSpPr>
          <p:cNvPr id="3" name="Arrow: Pentagon 2">
            <a:extLst>
              <a:ext uri="{FF2B5EF4-FFF2-40B4-BE49-F238E27FC236}">
                <a16:creationId xmlns:a16="http://schemas.microsoft.com/office/drawing/2014/main" id="{2FF45310-8963-490C-896C-20CCEE28BB1C}"/>
              </a:ext>
            </a:extLst>
          </p:cNvPr>
          <p:cNvSpPr/>
          <p:nvPr/>
        </p:nvSpPr>
        <p:spPr>
          <a:xfrm rot="2520362">
            <a:off x="546412" y="2667666"/>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Powers</a:t>
            </a:r>
            <a:endParaRPr lang="en-US" dirty="0"/>
          </a:p>
        </p:txBody>
      </p:sp>
      <p:sp>
        <p:nvSpPr>
          <p:cNvPr id="18" name="Arrow: Pentagon 17">
            <a:extLst>
              <a:ext uri="{FF2B5EF4-FFF2-40B4-BE49-F238E27FC236}">
                <a16:creationId xmlns:a16="http://schemas.microsoft.com/office/drawing/2014/main" id="{F791AB1D-74CC-47BA-B405-8E276510275E}"/>
              </a:ext>
            </a:extLst>
          </p:cNvPr>
          <p:cNvSpPr/>
          <p:nvPr/>
        </p:nvSpPr>
        <p:spPr>
          <a:xfrm rot="2520362">
            <a:off x="539788" y="331040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Decimal</a:t>
            </a:r>
            <a:endParaRPr lang="en-US" dirty="0"/>
          </a:p>
        </p:txBody>
      </p:sp>
      <p:sp>
        <p:nvSpPr>
          <p:cNvPr id="19" name="Arrow: Pentagon 18">
            <a:extLst>
              <a:ext uri="{FF2B5EF4-FFF2-40B4-BE49-F238E27FC236}">
                <a16:creationId xmlns:a16="http://schemas.microsoft.com/office/drawing/2014/main" id="{AB7F0A69-D604-418E-A05F-354CD0D8FC8F}"/>
              </a:ext>
            </a:extLst>
          </p:cNvPr>
          <p:cNvSpPr/>
          <p:nvPr/>
        </p:nvSpPr>
        <p:spPr>
          <a:xfrm rot="2520362">
            <a:off x="553039" y="399951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20" name="Arrow: Pentagon 19">
            <a:extLst>
              <a:ext uri="{FF2B5EF4-FFF2-40B4-BE49-F238E27FC236}">
                <a16:creationId xmlns:a16="http://schemas.microsoft.com/office/drawing/2014/main" id="{D285379F-7FB2-437F-AFCF-5741DF8F69C9}"/>
              </a:ext>
            </a:extLst>
          </p:cNvPr>
          <p:cNvSpPr/>
          <p:nvPr/>
        </p:nvSpPr>
        <p:spPr>
          <a:xfrm rot="2520362">
            <a:off x="546415" y="4642244"/>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22" name="Arrow: Curved Down 21">
            <a:extLst>
              <a:ext uri="{FF2B5EF4-FFF2-40B4-BE49-F238E27FC236}">
                <a16:creationId xmlns:a16="http://schemas.microsoft.com/office/drawing/2014/main" id="{7631B1B7-F441-4090-8052-E5E0E4E529A8}"/>
              </a:ext>
            </a:extLst>
          </p:cNvPr>
          <p:cNvSpPr/>
          <p:nvPr/>
        </p:nvSpPr>
        <p:spPr>
          <a:xfrm flipH="1">
            <a:off x="8044070" y="505205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10</a:t>
            </a:r>
          </a:p>
        </p:txBody>
      </p:sp>
      <p:sp>
        <p:nvSpPr>
          <p:cNvPr id="34" name="Plus Sign 33">
            <a:extLst>
              <a:ext uri="{FF2B5EF4-FFF2-40B4-BE49-F238E27FC236}">
                <a16:creationId xmlns:a16="http://schemas.microsoft.com/office/drawing/2014/main" id="{8C617EB7-A170-428A-B8B8-166A80033ED2}"/>
              </a:ext>
            </a:extLst>
          </p:cNvPr>
          <p:cNvSpPr/>
          <p:nvPr/>
        </p:nvSpPr>
        <p:spPr>
          <a:xfrm>
            <a:off x="8455963" y="459881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Arrow: Curved Down 34">
            <a:extLst>
              <a:ext uri="{FF2B5EF4-FFF2-40B4-BE49-F238E27FC236}">
                <a16:creationId xmlns:a16="http://schemas.microsoft.com/office/drawing/2014/main" id="{A246C0DA-E05E-4D00-99AE-5970F0431D2D}"/>
              </a:ext>
            </a:extLst>
          </p:cNvPr>
          <p:cNvSpPr/>
          <p:nvPr/>
        </p:nvSpPr>
        <p:spPr>
          <a:xfrm flipH="1">
            <a:off x="5827291" y="5045087"/>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10</a:t>
            </a:r>
          </a:p>
        </p:txBody>
      </p:sp>
      <p:sp>
        <p:nvSpPr>
          <p:cNvPr id="36" name="Arrow: Curved Down 35">
            <a:extLst>
              <a:ext uri="{FF2B5EF4-FFF2-40B4-BE49-F238E27FC236}">
                <a16:creationId xmlns:a16="http://schemas.microsoft.com/office/drawing/2014/main" id="{22079B20-AA53-4242-85D3-CAF2DD7CBFCB}"/>
              </a:ext>
            </a:extLst>
          </p:cNvPr>
          <p:cNvSpPr/>
          <p:nvPr/>
        </p:nvSpPr>
        <p:spPr>
          <a:xfrm flipH="1">
            <a:off x="3567547" y="505205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10</a:t>
            </a:r>
          </a:p>
        </p:txBody>
      </p:sp>
      <p:sp>
        <p:nvSpPr>
          <p:cNvPr id="14" name="Plus Sign 13">
            <a:extLst>
              <a:ext uri="{FF2B5EF4-FFF2-40B4-BE49-F238E27FC236}">
                <a16:creationId xmlns:a16="http://schemas.microsoft.com/office/drawing/2014/main" id="{51CF7DB9-A4F1-4BBD-BFE6-AA9C8C5ECD2E}"/>
              </a:ext>
            </a:extLst>
          </p:cNvPr>
          <p:cNvSpPr/>
          <p:nvPr/>
        </p:nvSpPr>
        <p:spPr>
          <a:xfrm>
            <a:off x="6256861" y="4572625"/>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8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The Octal System</a:t>
            </a:r>
          </a:p>
        </p:txBody>
      </p:sp>
      <p:graphicFrame>
        <p:nvGraphicFramePr>
          <p:cNvPr id="5" name="Content Placeholder 4">
            <a:extLst>
              <a:ext uri="{FF2B5EF4-FFF2-40B4-BE49-F238E27FC236}">
                <a16:creationId xmlns:a16="http://schemas.microsoft.com/office/drawing/2014/main" id="{39724E24-AEF6-46B8-83A6-E804656D9B98}"/>
              </a:ext>
            </a:extLst>
          </p:cNvPr>
          <p:cNvGraphicFramePr>
            <a:graphicFrameLocks noGrp="1"/>
          </p:cNvGraphicFramePr>
          <p:nvPr>
            <p:ph idx="1"/>
            <p:extLst>
              <p:ext uri="{D42A27DB-BD31-4B8C-83A1-F6EECF244321}">
                <p14:modId xmlns:p14="http://schemas.microsoft.com/office/powerpoint/2010/main" val="3462887490"/>
              </p:ext>
            </p:extLst>
          </p:nvPr>
        </p:nvGraphicFramePr>
        <p:xfrm>
          <a:off x="2014330" y="1179442"/>
          <a:ext cx="8836240" cy="4559800"/>
        </p:xfrm>
        <a:graphic>
          <a:graphicData uri="http://schemas.openxmlformats.org/drawingml/2006/table">
            <a:tbl>
              <a:tblPr firstRow="1" bandRow="1">
                <a:tableStyleId>{BC89EF96-8CEA-46FF-86C4-4CE0E7609802}</a:tableStyleId>
              </a:tblPr>
              <a:tblGrid>
                <a:gridCol w="2209060">
                  <a:extLst>
                    <a:ext uri="{9D8B030D-6E8A-4147-A177-3AD203B41FA5}">
                      <a16:colId xmlns:a16="http://schemas.microsoft.com/office/drawing/2014/main" val="1651351712"/>
                    </a:ext>
                  </a:extLst>
                </a:gridCol>
                <a:gridCol w="2209060">
                  <a:extLst>
                    <a:ext uri="{9D8B030D-6E8A-4147-A177-3AD203B41FA5}">
                      <a16:colId xmlns:a16="http://schemas.microsoft.com/office/drawing/2014/main" val="3273821958"/>
                    </a:ext>
                  </a:extLst>
                </a:gridCol>
                <a:gridCol w="2209060">
                  <a:extLst>
                    <a:ext uri="{9D8B030D-6E8A-4147-A177-3AD203B41FA5}">
                      <a16:colId xmlns:a16="http://schemas.microsoft.com/office/drawing/2014/main" val="3781115588"/>
                    </a:ext>
                  </a:extLst>
                </a:gridCol>
                <a:gridCol w="2209060">
                  <a:extLst>
                    <a:ext uri="{9D8B030D-6E8A-4147-A177-3AD203B41FA5}">
                      <a16:colId xmlns:a16="http://schemas.microsoft.com/office/drawing/2014/main" val="2717841378"/>
                    </a:ext>
                  </a:extLst>
                </a:gridCol>
              </a:tblGrid>
              <a:tr h="651400">
                <a:tc gridSpan="4">
                  <a:txBody>
                    <a:bodyPr/>
                    <a:lstStyle/>
                    <a:p>
                      <a:r>
                        <a:rPr lang="en-US" sz="3200" b="0" dirty="0"/>
                        <a:t>Name: Octal</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913448"/>
                  </a:ext>
                </a:extLst>
              </a:tr>
              <a:tr h="651400">
                <a:tc gridSpan="4">
                  <a:txBody>
                    <a:bodyPr/>
                    <a:lstStyle/>
                    <a:p>
                      <a:r>
                        <a:rPr lang="en-US" sz="3200" dirty="0"/>
                        <a:t>Base: 8</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7074999"/>
                  </a:ext>
                </a:extLst>
              </a:tr>
              <a:tr h="651400">
                <a:tc gridSpan="4">
                  <a:txBody>
                    <a:bodyPr/>
                    <a:lstStyle/>
                    <a:p>
                      <a:r>
                        <a:rPr lang="en-US" sz="3200" dirty="0"/>
                        <a:t>Symbols: 0 1 2 3 4 5 6 7</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8</a:t>
                      </a:r>
                      <a:r>
                        <a:rPr lang="en-US" sz="3200" baseline="30000" dirty="0"/>
                        <a:t>3</a:t>
                      </a:r>
                    </a:p>
                  </a:txBody>
                  <a:tcPr anchor="ctr"/>
                </a:tc>
                <a:tc>
                  <a:txBody>
                    <a:bodyPr/>
                    <a:lstStyle/>
                    <a:p>
                      <a:pPr algn="ctr"/>
                      <a:r>
                        <a:rPr lang="en-US" sz="3200" dirty="0"/>
                        <a:t>8</a:t>
                      </a:r>
                      <a:r>
                        <a:rPr lang="en-US" sz="3200" baseline="30000" dirty="0"/>
                        <a:t>2</a:t>
                      </a:r>
                    </a:p>
                  </a:txBody>
                  <a:tcPr anchor="ctr"/>
                </a:tc>
                <a:tc>
                  <a:txBody>
                    <a:bodyPr/>
                    <a:lstStyle/>
                    <a:p>
                      <a:pPr algn="ctr"/>
                      <a:r>
                        <a:rPr lang="en-US" sz="3200" dirty="0"/>
                        <a:t>8</a:t>
                      </a:r>
                      <a:r>
                        <a:rPr lang="en-US" sz="3200" baseline="30000" dirty="0"/>
                        <a:t>1</a:t>
                      </a:r>
                    </a:p>
                  </a:txBody>
                  <a:tcPr anchor="ctr"/>
                </a:tc>
                <a:tc>
                  <a:txBody>
                    <a:bodyPr/>
                    <a:lstStyle/>
                    <a:p>
                      <a:pPr algn="ctr"/>
                      <a:r>
                        <a:rPr lang="en-US" sz="3200" dirty="0"/>
                        <a:t>8</a:t>
                      </a:r>
                      <a:r>
                        <a:rPr lang="en-US" sz="3200" baseline="30000" dirty="0"/>
                        <a:t>0</a:t>
                      </a:r>
                    </a:p>
                  </a:txBody>
                  <a:tcPr anchor="ctr"/>
                </a:tc>
                <a:extLst>
                  <a:ext uri="{0D108BD9-81ED-4DB2-BD59-A6C34878D82A}">
                    <a16:rowId xmlns:a16="http://schemas.microsoft.com/office/drawing/2014/main" val="1069917776"/>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latin typeface="+mn-lt"/>
                        <a:ea typeface="+mn-ea"/>
                        <a:cs typeface="+mn-cs"/>
                      </a:endParaRPr>
                    </a:p>
                  </a:txBody>
                  <a:tcPr anchor="ctr"/>
                </a:tc>
                <a:tc>
                  <a:txBody>
                    <a:bodyPr/>
                    <a:lstStyle/>
                    <a:p>
                      <a:pPr algn="ctr"/>
                      <a:r>
                        <a:rPr lang="en-US" sz="3200" kern="1200" dirty="0">
                          <a:solidFill>
                            <a:srgbClr val="FF0000"/>
                          </a:solidFill>
                          <a:latin typeface="+mn-lt"/>
                          <a:ea typeface="+mn-ea"/>
                          <a:cs typeface="+mn-cs"/>
                        </a:rPr>
                        <a:t>3</a:t>
                      </a:r>
                    </a:p>
                  </a:txBody>
                  <a:tcPr anchor="ctr"/>
                </a:tc>
                <a:tc>
                  <a:txBody>
                    <a:bodyPr/>
                    <a:lstStyle/>
                    <a:p>
                      <a:pPr algn="ctr"/>
                      <a:r>
                        <a:rPr lang="en-US" sz="3200" kern="1200" dirty="0">
                          <a:solidFill>
                            <a:srgbClr val="FF0000"/>
                          </a:solidFill>
                          <a:latin typeface="+mn-lt"/>
                          <a:ea typeface="+mn-ea"/>
                          <a:cs typeface="+mn-cs"/>
                        </a:rPr>
                        <a:t>5</a:t>
                      </a:r>
                    </a:p>
                  </a:txBody>
                  <a:tcPr anchor="ctr"/>
                </a:tc>
                <a:tc>
                  <a:txBody>
                    <a:bodyPr/>
                    <a:lstStyle/>
                    <a:p>
                      <a:pPr algn="ctr"/>
                      <a:r>
                        <a:rPr lang="en-US" sz="3200" kern="1200" dirty="0">
                          <a:solidFill>
                            <a:srgbClr val="FF0000"/>
                          </a:solidFill>
                          <a:latin typeface="+mn-lt"/>
                          <a:ea typeface="+mn-ea"/>
                          <a:cs typeface="+mn-cs"/>
                        </a:rPr>
                        <a:t>3</a:t>
                      </a:r>
                    </a:p>
                  </a:txBody>
                  <a:tcPr anchor="ctr"/>
                </a:tc>
                <a:extLst>
                  <a:ext uri="{0D108BD9-81ED-4DB2-BD59-A6C34878D82A}">
                    <a16:rowId xmlns:a16="http://schemas.microsoft.com/office/drawing/2014/main" val="1771974225"/>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latin typeface="+mn-lt"/>
                        <a:ea typeface="+mn-ea"/>
                        <a:cs typeface="+mn-cs"/>
                      </a:endParaRPr>
                    </a:p>
                  </a:txBody>
                  <a:tcPr anchor="ctr"/>
                </a:tc>
                <a:tc>
                  <a:txBody>
                    <a:bodyPr/>
                    <a:lstStyle/>
                    <a:p>
                      <a:pPr algn="ctr"/>
                      <a:r>
                        <a:rPr lang="en-US" sz="3200" kern="1200" dirty="0">
                          <a:solidFill>
                            <a:schemeClr val="tx1"/>
                          </a:solidFill>
                          <a:latin typeface="+mn-lt"/>
                          <a:ea typeface="+mn-ea"/>
                          <a:cs typeface="+mn-cs"/>
                        </a:rPr>
                        <a:t>3 x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5 x 8</a:t>
                      </a:r>
                    </a:p>
                  </a:txBody>
                  <a:tcPr anchor="ctr"/>
                </a:tc>
                <a:tc>
                  <a:txBody>
                    <a:bodyPr/>
                    <a:lstStyle/>
                    <a:p>
                      <a:pPr algn="ctr"/>
                      <a:r>
                        <a:rPr lang="en-US" sz="3200" kern="1200" dirty="0">
                          <a:solidFill>
                            <a:schemeClr val="tx1"/>
                          </a:solidFill>
                          <a:latin typeface="+mn-lt"/>
                          <a:ea typeface="+mn-ea"/>
                          <a:cs typeface="+mn-cs"/>
                        </a:rPr>
                        <a:t>3 x 1</a:t>
                      </a:r>
                    </a:p>
                  </a:txBody>
                  <a:tcPr anchor="ctr"/>
                </a:tc>
                <a:extLst>
                  <a:ext uri="{0D108BD9-81ED-4DB2-BD59-A6C34878D82A}">
                    <a16:rowId xmlns:a16="http://schemas.microsoft.com/office/drawing/2014/main" val="934840053"/>
                  </a:ext>
                </a:extLst>
              </a:tr>
              <a:tr h="651400">
                <a:tc>
                  <a:txBody>
                    <a:bodyPr/>
                    <a:lstStyle/>
                    <a:p>
                      <a:pPr algn="ctr"/>
                      <a:r>
                        <a:rPr lang="en-US" sz="3200" dirty="0"/>
                        <a:t>512s</a:t>
                      </a:r>
                    </a:p>
                  </a:txBody>
                  <a:tcPr anchor="ctr"/>
                </a:tc>
                <a:tc>
                  <a:txBody>
                    <a:bodyPr/>
                    <a:lstStyle/>
                    <a:p>
                      <a:pPr algn="ctr"/>
                      <a:r>
                        <a:rPr lang="en-US" sz="3200" dirty="0"/>
                        <a:t>64s</a:t>
                      </a:r>
                    </a:p>
                  </a:txBody>
                  <a:tcPr anchor="ctr"/>
                </a:tc>
                <a:tc>
                  <a:txBody>
                    <a:bodyPr/>
                    <a:lstStyle/>
                    <a:p>
                      <a:pPr algn="ctr"/>
                      <a:r>
                        <a:rPr lang="en-US" sz="3200" dirty="0"/>
                        <a:t>8s</a:t>
                      </a:r>
                    </a:p>
                  </a:txBody>
                  <a:tcPr anchor="ctr"/>
                </a:tc>
                <a:tc>
                  <a:txBody>
                    <a:bodyPr/>
                    <a:lstStyle/>
                    <a:p>
                      <a:pPr algn="ctr"/>
                      <a:r>
                        <a:rPr lang="en-US" sz="3200" dirty="0"/>
                        <a:t>1s</a:t>
                      </a:r>
                    </a:p>
                  </a:txBody>
                  <a:tcPr anchor="ctr"/>
                </a:tc>
                <a:extLst>
                  <a:ext uri="{0D108BD9-81ED-4DB2-BD59-A6C34878D82A}">
                    <a16:rowId xmlns:a16="http://schemas.microsoft.com/office/drawing/2014/main" val="2662383992"/>
                  </a:ext>
                </a:extLst>
              </a:tr>
            </a:tbl>
          </a:graphicData>
        </a:graphic>
      </p:graphicFrame>
      <p:sp>
        <p:nvSpPr>
          <p:cNvPr id="2" name="Rectangle: Rounded Corners 1">
            <a:extLst>
              <a:ext uri="{FF2B5EF4-FFF2-40B4-BE49-F238E27FC236}">
                <a16:creationId xmlns:a16="http://schemas.microsoft.com/office/drawing/2014/main" id="{6C31F13D-ABF2-41F4-A722-755B7C244F3E}"/>
              </a:ext>
            </a:extLst>
          </p:cNvPr>
          <p:cNvSpPr/>
          <p:nvPr/>
        </p:nvSpPr>
        <p:spPr>
          <a:xfrm>
            <a:off x="7606747" y="1152937"/>
            <a:ext cx="3260035" cy="13252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sp>
        <p:nvSpPr>
          <p:cNvPr id="3" name="Arrow: Pentagon 2">
            <a:extLst>
              <a:ext uri="{FF2B5EF4-FFF2-40B4-BE49-F238E27FC236}">
                <a16:creationId xmlns:a16="http://schemas.microsoft.com/office/drawing/2014/main" id="{2FF45310-8963-490C-896C-20CCEE28BB1C}"/>
              </a:ext>
            </a:extLst>
          </p:cNvPr>
          <p:cNvSpPr/>
          <p:nvPr/>
        </p:nvSpPr>
        <p:spPr>
          <a:xfrm rot="2520362">
            <a:off x="546412" y="2667666"/>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Powers</a:t>
            </a:r>
            <a:endParaRPr lang="en-US" dirty="0"/>
          </a:p>
        </p:txBody>
      </p:sp>
      <p:sp>
        <p:nvSpPr>
          <p:cNvPr id="18" name="Arrow: Pentagon 17">
            <a:extLst>
              <a:ext uri="{FF2B5EF4-FFF2-40B4-BE49-F238E27FC236}">
                <a16:creationId xmlns:a16="http://schemas.microsoft.com/office/drawing/2014/main" id="{F791AB1D-74CC-47BA-B405-8E276510275E}"/>
              </a:ext>
            </a:extLst>
          </p:cNvPr>
          <p:cNvSpPr/>
          <p:nvPr/>
        </p:nvSpPr>
        <p:spPr>
          <a:xfrm rot="2520362">
            <a:off x="539788" y="331040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Octal</a:t>
            </a:r>
            <a:endParaRPr lang="en-US" dirty="0"/>
          </a:p>
        </p:txBody>
      </p:sp>
      <p:sp>
        <p:nvSpPr>
          <p:cNvPr id="19" name="Arrow: Pentagon 18">
            <a:extLst>
              <a:ext uri="{FF2B5EF4-FFF2-40B4-BE49-F238E27FC236}">
                <a16:creationId xmlns:a16="http://schemas.microsoft.com/office/drawing/2014/main" id="{AB7F0A69-D604-418E-A05F-354CD0D8FC8F}"/>
              </a:ext>
            </a:extLst>
          </p:cNvPr>
          <p:cNvSpPr/>
          <p:nvPr/>
        </p:nvSpPr>
        <p:spPr>
          <a:xfrm rot="2520362">
            <a:off x="553039" y="399951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20" name="Arrow: Pentagon 19">
            <a:extLst>
              <a:ext uri="{FF2B5EF4-FFF2-40B4-BE49-F238E27FC236}">
                <a16:creationId xmlns:a16="http://schemas.microsoft.com/office/drawing/2014/main" id="{D285379F-7FB2-437F-AFCF-5741DF8F69C9}"/>
              </a:ext>
            </a:extLst>
          </p:cNvPr>
          <p:cNvSpPr/>
          <p:nvPr/>
        </p:nvSpPr>
        <p:spPr>
          <a:xfrm rot="2520362">
            <a:off x="546415" y="4642244"/>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22" name="Arrow: Curved Down 21">
            <a:extLst>
              <a:ext uri="{FF2B5EF4-FFF2-40B4-BE49-F238E27FC236}">
                <a16:creationId xmlns:a16="http://schemas.microsoft.com/office/drawing/2014/main" id="{7631B1B7-F441-4090-8052-E5E0E4E529A8}"/>
              </a:ext>
            </a:extLst>
          </p:cNvPr>
          <p:cNvSpPr/>
          <p:nvPr/>
        </p:nvSpPr>
        <p:spPr>
          <a:xfrm flipH="1">
            <a:off x="8044070" y="505205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34" name="Plus Sign 33">
            <a:extLst>
              <a:ext uri="{FF2B5EF4-FFF2-40B4-BE49-F238E27FC236}">
                <a16:creationId xmlns:a16="http://schemas.microsoft.com/office/drawing/2014/main" id="{8C617EB7-A170-428A-B8B8-166A80033ED2}"/>
              </a:ext>
            </a:extLst>
          </p:cNvPr>
          <p:cNvSpPr/>
          <p:nvPr/>
        </p:nvSpPr>
        <p:spPr>
          <a:xfrm>
            <a:off x="8455963" y="459881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Arrow: Curved Down 34">
            <a:extLst>
              <a:ext uri="{FF2B5EF4-FFF2-40B4-BE49-F238E27FC236}">
                <a16:creationId xmlns:a16="http://schemas.microsoft.com/office/drawing/2014/main" id="{A246C0DA-E05E-4D00-99AE-5970F0431D2D}"/>
              </a:ext>
            </a:extLst>
          </p:cNvPr>
          <p:cNvSpPr/>
          <p:nvPr/>
        </p:nvSpPr>
        <p:spPr>
          <a:xfrm flipH="1">
            <a:off x="5827291" y="5045087"/>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36" name="Arrow: Curved Down 35">
            <a:extLst>
              <a:ext uri="{FF2B5EF4-FFF2-40B4-BE49-F238E27FC236}">
                <a16:creationId xmlns:a16="http://schemas.microsoft.com/office/drawing/2014/main" id="{22079B20-AA53-4242-85D3-CAF2DD7CBFCB}"/>
              </a:ext>
            </a:extLst>
          </p:cNvPr>
          <p:cNvSpPr/>
          <p:nvPr/>
        </p:nvSpPr>
        <p:spPr>
          <a:xfrm flipH="1">
            <a:off x="3567547" y="505205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14" name="Plus Sign 13">
            <a:extLst>
              <a:ext uri="{FF2B5EF4-FFF2-40B4-BE49-F238E27FC236}">
                <a16:creationId xmlns:a16="http://schemas.microsoft.com/office/drawing/2014/main" id="{51CF7DB9-A4F1-4BBD-BFE6-AA9C8C5ECD2E}"/>
              </a:ext>
            </a:extLst>
          </p:cNvPr>
          <p:cNvSpPr/>
          <p:nvPr/>
        </p:nvSpPr>
        <p:spPr>
          <a:xfrm>
            <a:off x="6256861" y="4572625"/>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0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The Binary System</a:t>
            </a:r>
          </a:p>
        </p:txBody>
      </p:sp>
      <p:graphicFrame>
        <p:nvGraphicFramePr>
          <p:cNvPr id="5" name="Content Placeholder 4">
            <a:extLst>
              <a:ext uri="{FF2B5EF4-FFF2-40B4-BE49-F238E27FC236}">
                <a16:creationId xmlns:a16="http://schemas.microsoft.com/office/drawing/2014/main" id="{39724E24-AEF6-46B8-83A6-E804656D9B98}"/>
              </a:ext>
            </a:extLst>
          </p:cNvPr>
          <p:cNvGraphicFramePr>
            <a:graphicFrameLocks noGrp="1"/>
          </p:cNvGraphicFramePr>
          <p:nvPr>
            <p:ph idx="1"/>
            <p:extLst>
              <p:ext uri="{D42A27DB-BD31-4B8C-83A1-F6EECF244321}">
                <p14:modId xmlns:p14="http://schemas.microsoft.com/office/powerpoint/2010/main" val="65262513"/>
              </p:ext>
            </p:extLst>
          </p:nvPr>
        </p:nvGraphicFramePr>
        <p:xfrm>
          <a:off x="2014330" y="1179442"/>
          <a:ext cx="8836240" cy="4559800"/>
        </p:xfrm>
        <a:graphic>
          <a:graphicData uri="http://schemas.openxmlformats.org/drawingml/2006/table">
            <a:tbl>
              <a:tblPr firstRow="1" bandRow="1">
                <a:tableStyleId>{BC89EF96-8CEA-46FF-86C4-4CE0E7609802}</a:tableStyleId>
              </a:tblPr>
              <a:tblGrid>
                <a:gridCol w="1104530">
                  <a:extLst>
                    <a:ext uri="{9D8B030D-6E8A-4147-A177-3AD203B41FA5}">
                      <a16:colId xmlns:a16="http://schemas.microsoft.com/office/drawing/2014/main" val="1651351712"/>
                    </a:ext>
                  </a:extLst>
                </a:gridCol>
                <a:gridCol w="1104530">
                  <a:extLst>
                    <a:ext uri="{9D8B030D-6E8A-4147-A177-3AD203B41FA5}">
                      <a16:colId xmlns:a16="http://schemas.microsoft.com/office/drawing/2014/main" val="2950906930"/>
                    </a:ext>
                  </a:extLst>
                </a:gridCol>
                <a:gridCol w="1104530">
                  <a:extLst>
                    <a:ext uri="{9D8B030D-6E8A-4147-A177-3AD203B41FA5}">
                      <a16:colId xmlns:a16="http://schemas.microsoft.com/office/drawing/2014/main" val="2907254910"/>
                    </a:ext>
                  </a:extLst>
                </a:gridCol>
                <a:gridCol w="1104530">
                  <a:extLst>
                    <a:ext uri="{9D8B030D-6E8A-4147-A177-3AD203B41FA5}">
                      <a16:colId xmlns:a16="http://schemas.microsoft.com/office/drawing/2014/main" val="214458813"/>
                    </a:ext>
                  </a:extLst>
                </a:gridCol>
                <a:gridCol w="1104530">
                  <a:extLst>
                    <a:ext uri="{9D8B030D-6E8A-4147-A177-3AD203B41FA5}">
                      <a16:colId xmlns:a16="http://schemas.microsoft.com/office/drawing/2014/main" val="1891835594"/>
                    </a:ext>
                  </a:extLst>
                </a:gridCol>
                <a:gridCol w="1104530">
                  <a:extLst>
                    <a:ext uri="{9D8B030D-6E8A-4147-A177-3AD203B41FA5}">
                      <a16:colId xmlns:a16="http://schemas.microsoft.com/office/drawing/2014/main" val="3982241174"/>
                    </a:ext>
                  </a:extLst>
                </a:gridCol>
                <a:gridCol w="1104530">
                  <a:extLst>
                    <a:ext uri="{9D8B030D-6E8A-4147-A177-3AD203B41FA5}">
                      <a16:colId xmlns:a16="http://schemas.microsoft.com/office/drawing/2014/main" val="1859158306"/>
                    </a:ext>
                  </a:extLst>
                </a:gridCol>
                <a:gridCol w="1104530">
                  <a:extLst>
                    <a:ext uri="{9D8B030D-6E8A-4147-A177-3AD203B41FA5}">
                      <a16:colId xmlns:a16="http://schemas.microsoft.com/office/drawing/2014/main" val="3278174553"/>
                    </a:ext>
                  </a:extLst>
                </a:gridCol>
              </a:tblGrid>
              <a:tr h="651400">
                <a:tc gridSpan="8">
                  <a:txBody>
                    <a:bodyPr/>
                    <a:lstStyle/>
                    <a:p>
                      <a:r>
                        <a:rPr lang="en-US" sz="3200" b="0" dirty="0"/>
                        <a:t>Name: Binary System</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913448"/>
                  </a:ext>
                </a:extLst>
              </a:tr>
              <a:tr h="651400">
                <a:tc gridSpan="8">
                  <a:txBody>
                    <a:bodyPr/>
                    <a:lstStyle/>
                    <a:p>
                      <a:r>
                        <a:rPr lang="en-US" sz="3200" dirty="0"/>
                        <a:t>Base: 2</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7074999"/>
                  </a:ext>
                </a:extLst>
              </a:tr>
              <a:tr h="651400">
                <a:tc gridSpan="8">
                  <a:txBody>
                    <a:bodyPr/>
                    <a:lstStyle/>
                    <a:p>
                      <a:r>
                        <a:rPr lang="en-US" sz="3200" dirty="0"/>
                        <a:t>Symbols: 0 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2</a:t>
                      </a:r>
                      <a:r>
                        <a:rPr lang="en-US" sz="3200" baseline="30000" dirty="0"/>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2</a:t>
                      </a:r>
                      <a:r>
                        <a:rPr lang="en-US" sz="3200" baseline="30000" dirty="0"/>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2</a:t>
                      </a:r>
                      <a:r>
                        <a:rPr lang="en-US" sz="3200" baseline="30000" dirty="0"/>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2</a:t>
                      </a:r>
                      <a:r>
                        <a:rPr lang="en-US" sz="3200" baseline="30000" dirty="0"/>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2</a:t>
                      </a:r>
                      <a:r>
                        <a:rPr lang="en-US" sz="3200" baseline="30000" dirty="0"/>
                        <a:t>3</a:t>
                      </a:r>
                    </a:p>
                  </a:txBody>
                  <a:tcPr anchor="ctr"/>
                </a:tc>
                <a:tc>
                  <a:txBody>
                    <a:bodyPr/>
                    <a:lstStyle/>
                    <a:p>
                      <a:pPr algn="ctr"/>
                      <a:r>
                        <a:rPr lang="en-US" sz="3200" dirty="0"/>
                        <a:t>2</a:t>
                      </a:r>
                      <a:r>
                        <a:rPr lang="en-US" sz="3200" baseline="30000" dirty="0"/>
                        <a:t>2</a:t>
                      </a:r>
                    </a:p>
                  </a:txBody>
                  <a:tcPr anchor="ctr"/>
                </a:tc>
                <a:tc>
                  <a:txBody>
                    <a:bodyPr/>
                    <a:lstStyle/>
                    <a:p>
                      <a:pPr algn="ctr"/>
                      <a:r>
                        <a:rPr lang="en-US" sz="3200" dirty="0"/>
                        <a:t>2</a:t>
                      </a:r>
                      <a:r>
                        <a:rPr lang="en-US" sz="3200" baseline="30000" dirty="0"/>
                        <a:t>1</a:t>
                      </a:r>
                    </a:p>
                  </a:txBody>
                  <a:tcPr anchor="ctr"/>
                </a:tc>
                <a:tc>
                  <a:txBody>
                    <a:bodyPr/>
                    <a:lstStyle/>
                    <a:p>
                      <a:pPr algn="ctr"/>
                      <a:r>
                        <a:rPr lang="en-US" sz="3200" dirty="0"/>
                        <a:t>2</a:t>
                      </a:r>
                      <a:r>
                        <a:rPr lang="en-US" sz="3200" baseline="30000" dirty="0"/>
                        <a:t>0</a:t>
                      </a:r>
                    </a:p>
                  </a:txBody>
                  <a:tcPr anchor="ctr"/>
                </a:tc>
                <a:extLst>
                  <a:ext uri="{0D108BD9-81ED-4DB2-BD59-A6C34878D82A}">
                    <a16:rowId xmlns:a16="http://schemas.microsoft.com/office/drawing/2014/main" val="1926618041"/>
                  </a:ext>
                </a:extLst>
              </a:tr>
              <a:tr h="651400">
                <a:tc>
                  <a:txBody>
                    <a:bodyPr/>
                    <a:lstStyle/>
                    <a:p>
                      <a:pPr algn="ctr"/>
                      <a:r>
                        <a:rPr lang="en-US" sz="3200" dirty="0">
                          <a:solidFill>
                            <a:srgbClr val="FF0000"/>
                          </a:solidFill>
                        </a:rPr>
                        <a:t>1</a:t>
                      </a:r>
                    </a:p>
                  </a:txBody>
                  <a:tcPr anchor="ctr"/>
                </a:tc>
                <a:tc>
                  <a:txBody>
                    <a:bodyPr/>
                    <a:lstStyle/>
                    <a:p>
                      <a:pPr algn="ctr"/>
                      <a:r>
                        <a:rPr lang="en-US" sz="3200" dirty="0">
                          <a:solidFill>
                            <a:srgbClr val="FF0000"/>
                          </a:solidFill>
                        </a:rPr>
                        <a:t>1</a:t>
                      </a:r>
                    </a:p>
                  </a:txBody>
                  <a:tcPr anchor="ctr"/>
                </a:tc>
                <a:tc>
                  <a:txBody>
                    <a:bodyPr/>
                    <a:lstStyle/>
                    <a:p>
                      <a:pPr algn="ctr"/>
                      <a:r>
                        <a:rPr lang="en-US" sz="3200" dirty="0">
                          <a:solidFill>
                            <a:srgbClr val="FF0000"/>
                          </a:solidFill>
                        </a:rPr>
                        <a:t>1</a:t>
                      </a:r>
                    </a:p>
                  </a:txBody>
                  <a:tcPr anchor="ctr"/>
                </a:tc>
                <a:tc>
                  <a:txBody>
                    <a:bodyPr/>
                    <a:lstStyle/>
                    <a:p>
                      <a:pPr algn="ctr"/>
                      <a:r>
                        <a:rPr lang="en-US" sz="3200" dirty="0">
                          <a:solidFill>
                            <a:srgbClr val="FF0000"/>
                          </a:solidFill>
                        </a:rPr>
                        <a:t>0</a:t>
                      </a:r>
                    </a:p>
                  </a:txBody>
                  <a:tcPr anchor="ctr"/>
                </a:tc>
                <a:tc>
                  <a:txBody>
                    <a:bodyPr/>
                    <a:lstStyle/>
                    <a:p>
                      <a:pPr algn="ctr"/>
                      <a:r>
                        <a:rPr lang="en-US" sz="3200" dirty="0">
                          <a:solidFill>
                            <a:srgbClr val="FF0000"/>
                          </a:solidFill>
                        </a:rPr>
                        <a:t>1</a:t>
                      </a:r>
                    </a:p>
                  </a:txBody>
                  <a:tcPr anchor="ctr"/>
                </a:tc>
                <a:tc>
                  <a:txBody>
                    <a:bodyPr/>
                    <a:lstStyle/>
                    <a:p>
                      <a:pPr algn="ctr"/>
                      <a:r>
                        <a:rPr lang="en-US" sz="3200" dirty="0">
                          <a:solidFill>
                            <a:srgbClr val="FF0000"/>
                          </a:solidFill>
                        </a:rPr>
                        <a:t>0</a:t>
                      </a:r>
                    </a:p>
                  </a:txBody>
                  <a:tcPr anchor="ctr"/>
                </a:tc>
                <a:tc>
                  <a:txBody>
                    <a:bodyPr/>
                    <a:lstStyle/>
                    <a:p>
                      <a:pPr algn="ctr"/>
                      <a:r>
                        <a:rPr lang="en-US" sz="3200" dirty="0">
                          <a:solidFill>
                            <a:srgbClr val="FF0000"/>
                          </a:solidFill>
                        </a:rPr>
                        <a:t>1</a:t>
                      </a:r>
                    </a:p>
                  </a:txBody>
                  <a:tcPr anchor="ctr"/>
                </a:tc>
                <a:tc>
                  <a:txBody>
                    <a:bodyPr/>
                    <a:lstStyle/>
                    <a:p>
                      <a:pPr algn="ctr"/>
                      <a:r>
                        <a:rPr lang="en-US" sz="3200" dirty="0">
                          <a:solidFill>
                            <a:srgbClr val="FF0000"/>
                          </a:solidFill>
                        </a:rPr>
                        <a:t>1</a:t>
                      </a:r>
                    </a:p>
                  </a:txBody>
                  <a:tcPr anchor="ctr"/>
                </a:tc>
                <a:extLst>
                  <a:ext uri="{0D108BD9-81ED-4DB2-BD59-A6C34878D82A}">
                    <a16:rowId xmlns:a16="http://schemas.microsoft.com/office/drawing/2014/main" val="4106361665"/>
                  </a:ext>
                </a:extLst>
              </a:tr>
              <a:tr h="651400">
                <a:tc>
                  <a:txBody>
                    <a:bodyPr/>
                    <a:lstStyle/>
                    <a:p>
                      <a:pPr algn="ctr"/>
                      <a:r>
                        <a:rPr lang="en-US" sz="3200" dirty="0"/>
                        <a:t>128</a:t>
                      </a:r>
                    </a:p>
                  </a:txBody>
                  <a:tcPr anchor="ctr"/>
                </a:tc>
                <a:tc>
                  <a:txBody>
                    <a:bodyPr/>
                    <a:lstStyle/>
                    <a:p>
                      <a:pPr algn="ctr"/>
                      <a:r>
                        <a:rPr lang="en-US" sz="3200" dirty="0"/>
                        <a:t>64</a:t>
                      </a:r>
                    </a:p>
                  </a:txBody>
                  <a:tcPr anchor="ctr"/>
                </a:tc>
                <a:tc>
                  <a:txBody>
                    <a:bodyPr/>
                    <a:lstStyle/>
                    <a:p>
                      <a:pPr algn="ctr"/>
                      <a:r>
                        <a:rPr lang="en-US" sz="3200" dirty="0"/>
                        <a:t>32</a:t>
                      </a:r>
                    </a:p>
                  </a:txBody>
                  <a:tcPr anchor="ctr"/>
                </a:tc>
                <a:tc>
                  <a:txBody>
                    <a:bodyPr/>
                    <a:lstStyle/>
                    <a:p>
                      <a:pPr algn="ctr"/>
                      <a:r>
                        <a:rPr lang="en-US" sz="3200" dirty="0"/>
                        <a:t>0</a:t>
                      </a:r>
                    </a:p>
                  </a:txBody>
                  <a:tcPr anchor="ctr"/>
                </a:tc>
                <a:tc>
                  <a:txBody>
                    <a:bodyPr/>
                    <a:lstStyle/>
                    <a:p>
                      <a:pPr algn="ctr"/>
                      <a:r>
                        <a:rPr lang="en-US" sz="3200" dirty="0"/>
                        <a:t>8</a:t>
                      </a:r>
                    </a:p>
                  </a:txBody>
                  <a:tcPr anchor="ctr"/>
                </a:tc>
                <a:tc>
                  <a:txBody>
                    <a:bodyPr/>
                    <a:lstStyle/>
                    <a:p>
                      <a:pPr algn="ctr"/>
                      <a:r>
                        <a:rPr lang="en-US" sz="3200" dirty="0"/>
                        <a:t>0</a:t>
                      </a:r>
                    </a:p>
                  </a:txBody>
                  <a:tcPr anchor="ctr"/>
                </a:tc>
                <a:tc>
                  <a:txBody>
                    <a:bodyPr/>
                    <a:lstStyle/>
                    <a:p>
                      <a:pPr algn="ctr"/>
                      <a:r>
                        <a:rPr lang="en-US" sz="3200" dirty="0"/>
                        <a:t>2</a:t>
                      </a:r>
                    </a:p>
                  </a:txBody>
                  <a:tcPr anchor="ctr"/>
                </a:tc>
                <a:tc>
                  <a:txBody>
                    <a:bodyPr/>
                    <a:lstStyle/>
                    <a:p>
                      <a:pPr algn="ctr"/>
                      <a:r>
                        <a:rPr lang="en-US" sz="3200" dirty="0"/>
                        <a:t>1</a:t>
                      </a:r>
                    </a:p>
                  </a:txBody>
                  <a:tcPr anchor="ctr"/>
                </a:tc>
                <a:extLst>
                  <a:ext uri="{0D108BD9-81ED-4DB2-BD59-A6C34878D82A}">
                    <a16:rowId xmlns:a16="http://schemas.microsoft.com/office/drawing/2014/main" val="807513061"/>
                  </a:ext>
                </a:extLst>
              </a:tr>
              <a:tr h="651400">
                <a:tc>
                  <a:txBody>
                    <a:bodyPr/>
                    <a:lstStyle/>
                    <a:p>
                      <a:pPr algn="ctr"/>
                      <a:r>
                        <a:rPr lang="en-US" sz="3200" dirty="0"/>
                        <a:t>128s</a:t>
                      </a:r>
                    </a:p>
                  </a:txBody>
                  <a:tcPr anchor="ctr"/>
                </a:tc>
                <a:tc>
                  <a:txBody>
                    <a:bodyPr/>
                    <a:lstStyle/>
                    <a:p>
                      <a:pPr algn="ctr"/>
                      <a:r>
                        <a:rPr lang="en-US" sz="3200" dirty="0"/>
                        <a:t>64s</a:t>
                      </a:r>
                    </a:p>
                  </a:txBody>
                  <a:tcPr anchor="ctr"/>
                </a:tc>
                <a:tc>
                  <a:txBody>
                    <a:bodyPr/>
                    <a:lstStyle/>
                    <a:p>
                      <a:pPr algn="ctr"/>
                      <a:r>
                        <a:rPr lang="en-US" sz="3200" dirty="0"/>
                        <a:t>32s</a:t>
                      </a:r>
                    </a:p>
                  </a:txBody>
                  <a:tcPr anchor="ctr"/>
                </a:tc>
                <a:tc>
                  <a:txBody>
                    <a:bodyPr/>
                    <a:lstStyle/>
                    <a:p>
                      <a:pPr algn="ctr"/>
                      <a:r>
                        <a:rPr lang="en-US" sz="3200" dirty="0"/>
                        <a:t>16s</a:t>
                      </a:r>
                    </a:p>
                  </a:txBody>
                  <a:tcPr anchor="ctr"/>
                </a:tc>
                <a:tc>
                  <a:txBody>
                    <a:bodyPr/>
                    <a:lstStyle/>
                    <a:p>
                      <a:pPr algn="ctr"/>
                      <a:r>
                        <a:rPr lang="en-US" sz="3200" dirty="0"/>
                        <a:t>8s</a:t>
                      </a:r>
                    </a:p>
                  </a:txBody>
                  <a:tcPr anchor="ctr"/>
                </a:tc>
                <a:tc>
                  <a:txBody>
                    <a:bodyPr/>
                    <a:lstStyle/>
                    <a:p>
                      <a:pPr algn="ctr"/>
                      <a:r>
                        <a:rPr lang="en-US" sz="3200" dirty="0"/>
                        <a:t>4s</a:t>
                      </a:r>
                    </a:p>
                  </a:txBody>
                  <a:tcPr anchor="ctr"/>
                </a:tc>
                <a:tc>
                  <a:txBody>
                    <a:bodyPr/>
                    <a:lstStyle/>
                    <a:p>
                      <a:pPr algn="ctr"/>
                      <a:r>
                        <a:rPr lang="en-US" sz="3200" dirty="0"/>
                        <a:t>2s</a:t>
                      </a:r>
                    </a:p>
                  </a:txBody>
                  <a:tcPr anchor="ctr"/>
                </a:tc>
                <a:tc>
                  <a:txBody>
                    <a:bodyPr/>
                    <a:lstStyle/>
                    <a:p>
                      <a:pPr algn="ctr"/>
                      <a:r>
                        <a:rPr lang="en-US" sz="3200" dirty="0"/>
                        <a:t>1s</a:t>
                      </a:r>
                    </a:p>
                  </a:txBody>
                  <a:tcPr anchor="ctr"/>
                </a:tc>
                <a:extLst>
                  <a:ext uri="{0D108BD9-81ED-4DB2-BD59-A6C34878D82A}">
                    <a16:rowId xmlns:a16="http://schemas.microsoft.com/office/drawing/2014/main" val="3536912810"/>
                  </a:ext>
                </a:extLst>
              </a:tr>
            </a:tbl>
          </a:graphicData>
        </a:graphic>
      </p:graphicFrame>
      <p:sp>
        <p:nvSpPr>
          <p:cNvPr id="2" name="Rectangle: Rounded Corners 1">
            <a:extLst>
              <a:ext uri="{FF2B5EF4-FFF2-40B4-BE49-F238E27FC236}">
                <a16:creationId xmlns:a16="http://schemas.microsoft.com/office/drawing/2014/main" id="{6C31F13D-ABF2-41F4-A722-755B7C244F3E}"/>
              </a:ext>
            </a:extLst>
          </p:cNvPr>
          <p:cNvSpPr/>
          <p:nvPr/>
        </p:nvSpPr>
        <p:spPr>
          <a:xfrm>
            <a:off x="7580243" y="1179441"/>
            <a:ext cx="3260035" cy="13252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sp>
        <p:nvSpPr>
          <p:cNvPr id="3" name="Arrow: Pentagon 2">
            <a:extLst>
              <a:ext uri="{FF2B5EF4-FFF2-40B4-BE49-F238E27FC236}">
                <a16:creationId xmlns:a16="http://schemas.microsoft.com/office/drawing/2014/main" id="{2FF45310-8963-490C-896C-20CCEE28BB1C}"/>
              </a:ext>
            </a:extLst>
          </p:cNvPr>
          <p:cNvSpPr/>
          <p:nvPr/>
        </p:nvSpPr>
        <p:spPr>
          <a:xfrm rot="2520362">
            <a:off x="546412" y="2667666"/>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Powers</a:t>
            </a:r>
            <a:endParaRPr lang="en-US" dirty="0"/>
          </a:p>
        </p:txBody>
      </p:sp>
      <p:sp>
        <p:nvSpPr>
          <p:cNvPr id="18" name="Arrow: Pentagon 17">
            <a:extLst>
              <a:ext uri="{FF2B5EF4-FFF2-40B4-BE49-F238E27FC236}">
                <a16:creationId xmlns:a16="http://schemas.microsoft.com/office/drawing/2014/main" id="{F791AB1D-74CC-47BA-B405-8E276510275E}"/>
              </a:ext>
            </a:extLst>
          </p:cNvPr>
          <p:cNvSpPr/>
          <p:nvPr/>
        </p:nvSpPr>
        <p:spPr>
          <a:xfrm rot="2520362">
            <a:off x="539788" y="331040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Binary</a:t>
            </a:r>
            <a:endParaRPr lang="en-US" dirty="0"/>
          </a:p>
        </p:txBody>
      </p:sp>
      <p:sp>
        <p:nvSpPr>
          <p:cNvPr id="19" name="Arrow: Pentagon 18">
            <a:extLst>
              <a:ext uri="{FF2B5EF4-FFF2-40B4-BE49-F238E27FC236}">
                <a16:creationId xmlns:a16="http://schemas.microsoft.com/office/drawing/2014/main" id="{AB7F0A69-D604-418E-A05F-354CD0D8FC8F}"/>
              </a:ext>
            </a:extLst>
          </p:cNvPr>
          <p:cNvSpPr/>
          <p:nvPr/>
        </p:nvSpPr>
        <p:spPr>
          <a:xfrm rot="2520362">
            <a:off x="553039" y="399951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20" name="Arrow: Pentagon 19">
            <a:extLst>
              <a:ext uri="{FF2B5EF4-FFF2-40B4-BE49-F238E27FC236}">
                <a16:creationId xmlns:a16="http://schemas.microsoft.com/office/drawing/2014/main" id="{D285379F-7FB2-437F-AFCF-5741DF8F69C9}"/>
              </a:ext>
            </a:extLst>
          </p:cNvPr>
          <p:cNvSpPr/>
          <p:nvPr/>
        </p:nvSpPr>
        <p:spPr>
          <a:xfrm rot="2520362">
            <a:off x="546415" y="4642244"/>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21" name="Arrow: Curved Down 20">
            <a:extLst>
              <a:ext uri="{FF2B5EF4-FFF2-40B4-BE49-F238E27FC236}">
                <a16:creationId xmlns:a16="http://schemas.microsoft.com/office/drawing/2014/main" id="{84404E6A-56F8-46E5-ADA8-3DE038C727DA}"/>
              </a:ext>
            </a:extLst>
          </p:cNvPr>
          <p:cNvSpPr/>
          <p:nvPr/>
        </p:nvSpPr>
        <p:spPr>
          <a:xfrm flipH="1">
            <a:off x="9405731" y="5032176"/>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2" name="Arrow: Curved Down 21">
            <a:extLst>
              <a:ext uri="{FF2B5EF4-FFF2-40B4-BE49-F238E27FC236}">
                <a16:creationId xmlns:a16="http://schemas.microsoft.com/office/drawing/2014/main" id="{7631B1B7-F441-4090-8052-E5E0E4E529A8}"/>
              </a:ext>
            </a:extLst>
          </p:cNvPr>
          <p:cNvSpPr/>
          <p:nvPr/>
        </p:nvSpPr>
        <p:spPr>
          <a:xfrm flipH="1">
            <a:off x="8287226" y="5052052"/>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3" name="Arrow: Curved Down 22">
            <a:extLst>
              <a:ext uri="{FF2B5EF4-FFF2-40B4-BE49-F238E27FC236}">
                <a16:creationId xmlns:a16="http://schemas.microsoft.com/office/drawing/2014/main" id="{9CBA6032-551B-4530-9280-7359A89A7A1D}"/>
              </a:ext>
            </a:extLst>
          </p:cNvPr>
          <p:cNvSpPr/>
          <p:nvPr/>
        </p:nvSpPr>
        <p:spPr>
          <a:xfrm flipH="1">
            <a:off x="7168721" y="5058674"/>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4" name="Arrow: Curved Down 23">
            <a:extLst>
              <a:ext uri="{FF2B5EF4-FFF2-40B4-BE49-F238E27FC236}">
                <a16:creationId xmlns:a16="http://schemas.microsoft.com/office/drawing/2014/main" id="{C97FD610-58C8-475E-8A8F-4E8C257B938A}"/>
              </a:ext>
            </a:extLst>
          </p:cNvPr>
          <p:cNvSpPr/>
          <p:nvPr/>
        </p:nvSpPr>
        <p:spPr>
          <a:xfrm flipH="1">
            <a:off x="6096000" y="5032176"/>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5" name="Arrow: Curved Down 24">
            <a:extLst>
              <a:ext uri="{FF2B5EF4-FFF2-40B4-BE49-F238E27FC236}">
                <a16:creationId xmlns:a16="http://schemas.microsoft.com/office/drawing/2014/main" id="{E780B383-CAE8-4DAC-BD31-4D80FD27D1AA}"/>
              </a:ext>
            </a:extLst>
          </p:cNvPr>
          <p:cNvSpPr/>
          <p:nvPr/>
        </p:nvSpPr>
        <p:spPr>
          <a:xfrm flipH="1">
            <a:off x="5000387" y="5032176"/>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6" name="Arrow: Curved Down 25">
            <a:extLst>
              <a:ext uri="{FF2B5EF4-FFF2-40B4-BE49-F238E27FC236}">
                <a16:creationId xmlns:a16="http://schemas.microsoft.com/office/drawing/2014/main" id="{488C68D3-575E-4D39-ABED-2BCBC167C6F9}"/>
              </a:ext>
            </a:extLst>
          </p:cNvPr>
          <p:cNvSpPr/>
          <p:nvPr/>
        </p:nvSpPr>
        <p:spPr>
          <a:xfrm flipH="1">
            <a:off x="3858990" y="5058674"/>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7" name="Arrow: Curved Down 26">
            <a:extLst>
              <a:ext uri="{FF2B5EF4-FFF2-40B4-BE49-F238E27FC236}">
                <a16:creationId xmlns:a16="http://schemas.microsoft.com/office/drawing/2014/main" id="{35333487-64BB-4172-B6D3-534B04C67A5B}"/>
              </a:ext>
            </a:extLst>
          </p:cNvPr>
          <p:cNvSpPr/>
          <p:nvPr/>
        </p:nvSpPr>
        <p:spPr>
          <a:xfrm flipH="1">
            <a:off x="2806746" y="5032176"/>
            <a:ext cx="652669" cy="29519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2</a:t>
            </a:r>
          </a:p>
        </p:txBody>
      </p:sp>
      <p:sp>
        <p:nvSpPr>
          <p:cNvPr id="28" name="Plus Sign 27">
            <a:extLst>
              <a:ext uri="{FF2B5EF4-FFF2-40B4-BE49-F238E27FC236}">
                <a16:creationId xmlns:a16="http://schemas.microsoft.com/office/drawing/2014/main" id="{833623F9-DB3A-4DAF-BEA8-D90286A24FBE}"/>
              </a:ext>
            </a:extLst>
          </p:cNvPr>
          <p:cNvSpPr/>
          <p:nvPr/>
        </p:nvSpPr>
        <p:spPr>
          <a:xfrm>
            <a:off x="2944239" y="4554037"/>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8CBA0E20-0A88-47AB-847D-1B0B6C1E0F0C}"/>
              </a:ext>
            </a:extLst>
          </p:cNvPr>
          <p:cNvSpPr/>
          <p:nvPr/>
        </p:nvSpPr>
        <p:spPr>
          <a:xfrm>
            <a:off x="4022987" y="4554037"/>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7AD0577D-0961-4D9E-8D99-785658B78802}"/>
              </a:ext>
            </a:extLst>
          </p:cNvPr>
          <p:cNvSpPr/>
          <p:nvPr/>
        </p:nvSpPr>
        <p:spPr>
          <a:xfrm>
            <a:off x="5136880" y="4575917"/>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F2816AFD-A8D3-4BB1-B567-59E7DB476C36}"/>
              </a:ext>
            </a:extLst>
          </p:cNvPr>
          <p:cNvSpPr/>
          <p:nvPr/>
        </p:nvSpPr>
        <p:spPr>
          <a:xfrm>
            <a:off x="7363835" y="4554037"/>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AA5351D6-BE51-4D8A-A76A-0E6BB6A174C7}"/>
              </a:ext>
            </a:extLst>
          </p:cNvPr>
          <p:cNvSpPr/>
          <p:nvPr/>
        </p:nvSpPr>
        <p:spPr>
          <a:xfrm>
            <a:off x="9556476" y="457892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85877578-A725-434A-B800-EFAEB38CED5A}"/>
              </a:ext>
            </a:extLst>
          </p:cNvPr>
          <p:cNvSpPr/>
          <p:nvPr/>
        </p:nvSpPr>
        <p:spPr>
          <a:xfrm>
            <a:off x="6249942" y="4575909"/>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8C617EB7-A170-428A-B8B8-166A80033ED2}"/>
              </a:ext>
            </a:extLst>
          </p:cNvPr>
          <p:cNvSpPr/>
          <p:nvPr/>
        </p:nvSpPr>
        <p:spPr>
          <a:xfrm>
            <a:off x="8455963" y="459881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6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Hexadecimal – used often in coding!</a:t>
            </a:r>
          </a:p>
        </p:txBody>
      </p:sp>
      <p:sp>
        <p:nvSpPr>
          <p:cNvPr id="14" name="Content Placeholder 13"/>
          <p:cNvSpPr>
            <a:spLocks noGrp="1"/>
          </p:cNvSpPr>
          <p:nvPr>
            <p:ph idx="1"/>
          </p:nvPr>
        </p:nvSpPr>
        <p:spPr/>
        <p:txBody>
          <a:bodyPr>
            <a:normAutofit/>
          </a:bodyPr>
          <a:lstStyle/>
          <a:p>
            <a:pPr lvl="1">
              <a:buFont typeface="Wingdings" panose="05000000000000000000" pitchFamily="2" charset="2"/>
              <a:buChar char="Ø"/>
            </a:pPr>
            <a:r>
              <a:rPr lang="en-US" sz="4000" dirty="0"/>
              <a:t>Used to define color in HTML &amp; CSS</a:t>
            </a:r>
          </a:p>
          <a:p>
            <a:pPr lvl="1">
              <a:buFont typeface="Wingdings" panose="05000000000000000000" pitchFamily="2" charset="2"/>
              <a:buChar char="Ø"/>
            </a:pPr>
            <a:r>
              <a:rPr lang="en-US" sz="4000" dirty="0"/>
              <a:t>Hex symbols are alpha-numeric</a:t>
            </a:r>
          </a:p>
          <a:p>
            <a:pPr lvl="1">
              <a:buFont typeface="Wingdings" panose="05000000000000000000" pitchFamily="2" charset="2"/>
              <a:buChar char="Ø"/>
            </a:pPr>
            <a:r>
              <a:rPr lang="en-US" sz="4000" dirty="0"/>
              <a:t>Hexadecimal symbols used:</a:t>
            </a:r>
          </a:p>
          <a:p>
            <a:pPr lvl="2">
              <a:buFontTx/>
              <a:buChar char="-"/>
            </a:pPr>
            <a:r>
              <a:rPr lang="en-US" sz="3200" dirty="0"/>
              <a:t>0 1 2 3 4 5 6 7 8 9 A B C D E F</a:t>
            </a:r>
          </a:p>
          <a:p>
            <a:pPr lvl="1">
              <a:buFont typeface="Wingdings" panose="05000000000000000000" pitchFamily="2" charset="2"/>
              <a:buChar char="Ø"/>
            </a:pPr>
            <a:r>
              <a:rPr lang="en-US" sz="4000" dirty="0"/>
              <a:t>Note to self:	In programming,</a:t>
            </a:r>
            <a:br>
              <a:rPr lang="en-US" sz="4000" dirty="0"/>
            </a:br>
            <a:r>
              <a:rPr lang="en-US" sz="4000" dirty="0"/>
              <a:t>computers start counting with 0</a:t>
            </a:r>
          </a:p>
        </p:txBody>
      </p:sp>
    </p:spTree>
    <p:extLst>
      <p:ext uri="{BB962C8B-B14F-4D97-AF65-F5344CB8AC3E}">
        <p14:creationId xmlns:p14="http://schemas.microsoft.com/office/powerpoint/2010/main" val="402732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The Hexadecimal System</a:t>
            </a:r>
          </a:p>
        </p:txBody>
      </p:sp>
      <p:graphicFrame>
        <p:nvGraphicFramePr>
          <p:cNvPr id="5" name="Content Placeholder 4">
            <a:extLst>
              <a:ext uri="{FF2B5EF4-FFF2-40B4-BE49-F238E27FC236}">
                <a16:creationId xmlns:a16="http://schemas.microsoft.com/office/drawing/2014/main" id="{39724E24-AEF6-46B8-83A6-E804656D9B98}"/>
              </a:ext>
            </a:extLst>
          </p:cNvPr>
          <p:cNvGraphicFramePr>
            <a:graphicFrameLocks noGrp="1"/>
          </p:cNvGraphicFramePr>
          <p:nvPr>
            <p:ph idx="1"/>
            <p:extLst>
              <p:ext uri="{D42A27DB-BD31-4B8C-83A1-F6EECF244321}">
                <p14:modId xmlns:p14="http://schemas.microsoft.com/office/powerpoint/2010/main" val="1536427999"/>
              </p:ext>
            </p:extLst>
          </p:nvPr>
        </p:nvGraphicFramePr>
        <p:xfrm>
          <a:off x="2014330" y="1179442"/>
          <a:ext cx="8836240" cy="4559800"/>
        </p:xfrm>
        <a:graphic>
          <a:graphicData uri="http://schemas.openxmlformats.org/drawingml/2006/table">
            <a:tbl>
              <a:tblPr firstRow="1" bandRow="1">
                <a:tableStyleId>{BC89EF96-8CEA-46FF-86C4-4CE0E7609802}</a:tableStyleId>
              </a:tblPr>
              <a:tblGrid>
                <a:gridCol w="2209060">
                  <a:extLst>
                    <a:ext uri="{9D8B030D-6E8A-4147-A177-3AD203B41FA5}">
                      <a16:colId xmlns:a16="http://schemas.microsoft.com/office/drawing/2014/main" val="1651351712"/>
                    </a:ext>
                  </a:extLst>
                </a:gridCol>
                <a:gridCol w="2209060">
                  <a:extLst>
                    <a:ext uri="{9D8B030D-6E8A-4147-A177-3AD203B41FA5}">
                      <a16:colId xmlns:a16="http://schemas.microsoft.com/office/drawing/2014/main" val="3273821958"/>
                    </a:ext>
                  </a:extLst>
                </a:gridCol>
                <a:gridCol w="2209060">
                  <a:extLst>
                    <a:ext uri="{9D8B030D-6E8A-4147-A177-3AD203B41FA5}">
                      <a16:colId xmlns:a16="http://schemas.microsoft.com/office/drawing/2014/main" val="3781115588"/>
                    </a:ext>
                  </a:extLst>
                </a:gridCol>
                <a:gridCol w="2209060">
                  <a:extLst>
                    <a:ext uri="{9D8B030D-6E8A-4147-A177-3AD203B41FA5}">
                      <a16:colId xmlns:a16="http://schemas.microsoft.com/office/drawing/2014/main" val="2717841378"/>
                    </a:ext>
                  </a:extLst>
                </a:gridCol>
              </a:tblGrid>
              <a:tr h="651400">
                <a:tc gridSpan="4">
                  <a:txBody>
                    <a:bodyPr/>
                    <a:lstStyle/>
                    <a:p>
                      <a:r>
                        <a:rPr lang="en-US" sz="3200" b="0" dirty="0"/>
                        <a:t>Name: Hexadecimal (Hex)</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913448"/>
                  </a:ext>
                </a:extLst>
              </a:tr>
              <a:tr h="651400">
                <a:tc gridSpan="4">
                  <a:txBody>
                    <a:bodyPr/>
                    <a:lstStyle/>
                    <a:p>
                      <a:r>
                        <a:rPr lang="en-US" sz="3200" dirty="0"/>
                        <a:t>Base: 16</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7074999"/>
                  </a:ext>
                </a:extLst>
              </a:tr>
              <a:tr h="651400">
                <a:tc gridSpan="4">
                  <a:txBody>
                    <a:bodyPr/>
                    <a:lstStyle/>
                    <a:p>
                      <a:r>
                        <a:rPr lang="en-US" sz="3200" dirty="0"/>
                        <a:t>Symbols: 0 1 2 3 4 5 6 7 8 9 A B C D E F</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16</a:t>
                      </a:r>
                      <a:r>
                        <a:rPr lang="en-US" sz="3200" baseline="30000" dirty="0"/>
                        <a:t>3</a:t>
                      </a:r>
                    </a:p>
                  </a:txBody>
                  <a:tcPr anchor="ctr"/>
                </a:tc>
                <a:tc>
                  <a:txBody>
                    <a:bodyPr/>
                    <a:lstStyle/>
                    <a:p>
                      <a:pPr algn="ctr"/>
                      <a:r>
                        <a:rPr lang="en-US" sz="3200" dirty="0"/>
                        <a:t>16</a:t>
                      </a:r>
                      <a:r>
                        <a:rPr lang="en-US" sz="3200" baseline="30000" dirty="0"/>
                        <a:t>2</a:t>
                      </a:r>
                    </a:p>
                  </a:txBody>
                  <a:tcPr anchor="ctr"/>
                </a:tc>
                <a:tc>
                  <a:txBody>
                    <a:bodyPr/>
                    <a:lstStyle/>
                    <a:p>
                      <a:pPr algn="ctr"/>
                      <a:r>
                        <a:rPr lang="en-US" sz="3200" dirty="0"/>
                        <a:t>16</a:t>
                      </a:r>
                      <a:r>
                        <a:rPr lang="en-US" sz="3200" baseline="30000" dirty="0"/>
                        <a:t>1</a:t>
                      </a:r>
                    </a:p>
                  </a:txBody>
                  <a:tcPr anchor="ctr"/>
                </a:tc>
                <a:tc>
                  <a:txBody>
                    <a:bodyPr/>
                    <a:lstStyle/>
                    <a:p>
                      <a:pPr algn="ctr"/>
                      <a:r>
                        <a:rPr lang="en-US" sz="3200" dirty="0"/>
                        <a:t>16</a:t>
                      </a:r>
                      <a:r>
                        <a:rPr lang="en-US" sz="3200" baseline="30000" dirty="0"/>
                        <a:t>0</a:t>
                      </a:r>
                    </a:p>
                  </a:txBody>
                  <a:tcPr anchor="ctr"/>
                </a:tc>
                <a:extLst>
                  <a:ext uri="{0D108BD9-81ED-4DB2-BD59-A6C34878D82A}">
                    <a16:rowId xmlns:a16="http://schemas.microsoft.com/office/drawing/2014/main" val="1069917776"/>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latin typeface="+mn-lt"/>
                        <a:ea typeface="+mn-ea"/>
                        <a:cs typeface="+mn-cs"/>
                      </a:endParaRPr>
                    </a:p>
                  </a:txBody>
                  <a:tcPr anchor="ctr"/>
                </a:tc>
                <a:tc>
                  <a:txBody>
                    <a:bodyPr/>
                    <a:lstStyle/>
                    <a:p>
                      <a:pPr algn="ctr"/>
                      <a:endParaRPr lang="en-US" sz="3200" kern="1200" dirty="0">
                        <a:solidFill>
                          <a:schemeClr val="tx1"/>
                        </a:solidFill>
                        <a:latin typeface="+mn-lt"/>
                        <a:ea typeface="+mn-ea"/>
                        <a:cs typeface="+mn-cs"/>
                      </a:endParaRPr>
                    </a:p>
                  </a:txBody>
                  <a:tcPr anchor="ctr"/>
                </a:tc>
                <a:tc>
                  <a:txBody>
                    <a:bodyPr/>
                    <a:lstStyle/>
                    <a:p>
                      <a:pPr algn="ctr"/>
                      <a:r>
                        <a:rPr lang="en-US" sz="3200" kern="1200" dirty="0">
                          <a:solidFill>
                            <a:srgbClr val="FF0000"/>
                          </a:solidFill>
                          <a:latin typeface="+mn-lt"/>
                          <a:ea typeface="+mn-ea"/>
                          <a:cs typeface="+mn-cs"/>
                        </a:rPr>
                        <a:t>E</a:t>
                      </a:r>
                    </a:p>
                  </a:txBody>
                  <a:tcPr anchor="ctr"/>
                </a:tc>
                <a:tc>
                  <a:txBody>
                    <a:bodyPr/>
                    <a:lstStyle/>
                    <a:p>
                      <a:pPr algn="ctr"/>
                      <a:r>
                        <a:rPr lang="en-US" sz="3200" kern="1200" dirty="0">
                          <a:solidFill>
                            <a:srgbClr val="FF0000"/>
                          </a:solidFill>
                          <a:latin typeface="+mn-lt"/>
                          <a:ea typeface="+mn-ea"/>
                          <a:cs typeface="+mn-cs"/>
                        </a:rPr>
                        <a:t>B</a:t>
                      </a:r>
                    </a:p>
                  </a:txBody>
                  <a:tcPr anchor="ctr"/>
                </a:tc>
                <a:extLst>
                  <a:ext uri="{0D108BD9-81ED-4DB2-BD59-A6C34878D82A}">
                    <a16:rowId xmlns:a16="http://schemas.microsoft.com/office/drawing/2014/main" val="1771974225"/>
                  </a:ext>
                </a:extLst>
              </a:tr>
              <a:tr h="651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latin typeface="+mn-lt"/>
                        <a:ea typeface="+mn-ea"/>
                        <a:cs typeface="+mn-cs"/>
                      </a:endParaRPr>
                    </a:p>
                  </a:txBody>
                  <a:tcPr anchor="ctr"/>
                </a:tc>
                <a:tc>
                  <a:txBody>
                    <a:bodyPr/>
                    <a:lstStyle/>
                    <a:p>
                      <a:pPr algn="ctr"/>
                      <a:endParaRPr lang="en-US" sz="3200"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14 x 16</a:t>
                      </a:r>
                    </a:p>
                  </a:txBody>
                  <a:tcPr anchor="ctr"/>
                </a:tc>
                <a:tc>
                  <a:txBody>
                    <a:bodyPr/>
                    <a:lstStyle/>
                    <a:p>
                      <a:pPr algn="ctr"/>
                      <a:r>
                        <a:rPr lang="en-US" sz="3200" kern="1200" dirty="0">
                          <a:solidFill>
                            <a:schemeClr val="tx1"/>
                          </a:solidFill>
                          <a:latin typeface="+mn-lt"/>
                          <a:ea typeface="+mn-ea"/>
                          <a:cs typeface="+mn-cs"/>
                        </a:rPr>
                        <a:t>11 x 1</a:t>
                      </a:r>
                    </a:p>
                  </a:txBody>
                  <a:tcPr anchor="ctr"/>
                </a:tc>
                <a:extLst>
                  <a:ext uri="{0D108BD9-81ED-4DB2-BD59-A6C34878D82A}">
                    <a16:rowId xmlns:a16="http://schemas.microsoft.com/office/drawing/2014/main" val="934840053"/>
                  </a:ext>
                </a:extLst>
              </a:tr>
              <a:tr h="651400">
                <a:tc>
                  <a:txBody>
                    <a:bodyPr/>
                    <a:lstStyle/>
                    <a:p>
                      <a:pPr algn="ctr"/>
                      <a:r>
                        <a:rPr lang="en-US" sz="3200" dirty="0"/>
                        <a:t>4096s</a:t>
                      </a:r>
                    </a:p>
                  </a:txBody>
                  <a:tcPr anchor="ctr"/>
                </a:tc>
                <a:tc>
                  <a:txBody>
                    <a:bodyPr/>
                    <a:lstStyle/>
                    <a:p>
                      <a:pPr algn="ctr"/>
                      <a:r>
                        <a:rPr lang="en-US" sz="3200" dirty="0"/>
                        <a:t>256s</a:t>
                      </a:r>
                    </a:p>
                  </a:txBody>
                  <a:tcPr anchor="ctr"/>
                </a:tc>
                <a:tc>
                  <a:txBody>
                    <a:bodyPr/>
                    <a:lstStyle/>
                    <a:p>
                      <a:pPr algn="ctr"/>
                      <a:r>
                        <a:rPr lang="en-US" sz="3200" dirty="0"/>
                        <a:t>16s</a:t>
                      </a:r>
                    </a:p>
                  </a:txBody>
                  <a:tcPr anchor="ctr"/>
                </a:tc>
                <a:tc>
                  <a:txBody>
                    <a:bodyPr/>
                    <a:lstStyle/>
                    <a:p>
                      <a:pPr algn="ctr"/>
                      <a:r>
                        <a:rPr lang="en-US" sz="3200" dirty="0"/>
                        <a:t>1s</a:t>
                      </a:r>
                    </a:p>
                  </a:txBody>
                  <a:tcPr anchor="ctr"/>
                </a:tc>
                <a:extLst>
                  <a:ext uri="{0D108BD9-81ED-4DB2-BD59-A6C34878D82A}">
                    <a16:rowId xmlns:a16="http://schemas.microsoft.com/office/drawing/2014/main" val="2662383992"/>
                  </a:ext>
                </a:extLst>
              </a:tr>
            </a:tbl>
          </a:graphicData>
        </a:graphic>
      </p:graphicFrame>
      <p:sp>
        <p:nvSpPr>
          <p:cNvPr id="2" name="Rectangle: Rounded Corners 1">
            <a:extLst>
              <a:ext uri="{FF2B5EF4-FFF2-40B4-BE49-F238E27FC236}">
                <a16:creationId xmlns:a16="http://schemas.microsoft.com/office/drawing/2014/main" id="{6C31F13D-ABF2-41F4-A722-755B7C244F3E}"/>
              </a:ext>
            </a:extLst>
          </p:cNvPr>
          <p:cNvSpPr/>
          <p:nvPr/>
        </p:nvSpPr>
        <p:spPr>
          <a:xfrm>
            <a:off x="7606747" y="1152937"/>
            <a:ext cx="3260035" cy="13252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sp>
        <p:nvSpPr>
          <p:cNvPr id="3" name="Arrow: Pentagon 2">
            <a:extLst>
              <a:ext uri="{FF2B5EF4-FFF2-40B4-BE49-F238E27FC236}">
                <a16:creationId xmlns:a16="http://schemas.microsoft.com/office/drawing/2014/main" id="{2FF45310-8963-490C-896C-20CCEE28BB1C}"/>
              </a:ext>
            </a:extLst>
          </p:cNvPr>
          <p:cNvSpPr/>
          <p:nvPr/>
        </p:nvSpPr>
        <p:spPr>
          <a:xfrm rot="2520362">
            <a:off x="546412" y="2667666"/>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Powers</a:t>
            </a:r>
            <a:endParaRPr lang="en-US" dirty="0"/>
          </a:p>
        </p:txBody>
      </p:sp>
      <p:sp>
        <p:nvSpPr>
          <p:cNvPr id="18" name="Arrow: Pentagon 17">
            <a:extLst>
              <a:ext uri="{FF2B5EF4-FFF2-40B4-BE49-F238E27FC236}">
                <a16:creationId xmlns:a16="http://schemas.microsoft.com/office/drawing/2014/main" id="{F791AB1D-74CC-47BA-B405-8E276510275E}"/>
              </a:ext>
            </a:extLst>
          </p:cNvPr>
          <p:cNvSpPr/>
          <p:nvPr/>
        </p:nvSpPr>
        <p:spPr>
          <a:xfrm rot="2520362">
            <a:off x="539788" y="331040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Hex</a:t>
            </a:r>
            <a:endParaRPr lang="en-US" dirty="0"/>
          </a:p>
        </p:txBody>
      </p:sp>
      <p:sp>
        <p:nvSpPr>
          <p:cNvPr id="19" name="Arrow: Pentagon 18">
            <a:extLst>
              <a:ext uri="{FF2B5EF4-FFF2-40B4-BE49-F238E27FC236}">
                <a16:creationId xmlns:a16="http://schemas.microsoft.com/office/drawing/2014/main" id="{AB7F0A69-D604-418E-A05F-354CD0D8FC8F}"/>
              </a:ext>
            </a:extLst>
          </p:cNvPr>
          <p:cNvSpPr/>
          <p:nvPr/>
        </p:nvSpPr>
        <p:spPr>
          <a:xfrm rot="2520362">
            <a:off x="553039" y="399951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20" name="Arrow: Pentagon 19">
            <a:extLst>
              <a:ext uri="{FF2B5EF4-FFF2-40B4-BE49-F238E27FC236}">
                <a16:creationId xmlns:a16="http://schemas.microsoft.com/office/drawing/2014/main" id="{D285379F-7FB2-437F-AFCF-5741DF8F69C9}"/>
              </a:ext>
            </a:extLst>
          </p:cNvPr>
          <p:cNvSpPr/>
          <p:nvPr/>
        </p:nvSpPr>
        <p:spPr>
          <a:xfrm rot="2520362">
            <a:off x="546415" y="4642244"/>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22" name="Arrow: Curved Down 21">
            <a:extLst>
              <a:ext uri="{FF2B5EF4-FFF2-40B4-BE49-F238E27FC236}">
                <a16:creationId xmlns:a16="http://schemas.microsoft.com/office/drawing/2014/main" id="{7631B1B7-F441-4090-8052-E5E0E4E529A8}"/>
              </a:ext>
            </a:extLst>
          </p:cNvPr>
          <p:cNvSpPr/>
          <p:nvPr/>
        </p:nvSpPr>
        <p:spPr>
          <a:xfrm flipH="1">
            <a:off x="8044070" y="505205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16</a:t>
            </a:r>
          </a:p>
        </p:txBody>
      </p:sp>
      <p:sp>
        <p:nvSpPr>
          <p:cNvPr id="34" name="Plus Sign 33">
            <a:extLst>
              <a:ext uri="{FF2B5EF4-FFF2-40B4-BE49-F238E27FC236}">
                <a16:creationId xmlns:a16="http://schemas.microsoft.com/office/drawing/2014/main" id="{8C617EB7-A170-428A-B8B8-166A80033ED2}"/>
              </a:ext>
            </a:extLst>
          </p:cNvPr>
          <p:cNvSpPr/>
          <p:nvPr/>
        </p:nvSpPr>
        <p:spPr>
          <a:xfrm>
            <a:off x="8455963" y="459881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Arrow: Curved Down 34">
            <a:extLst>
              <a:ext uri="{FF2B5EF4-FFF2-40B4-BE49-F238E27FC236}">
                <a16:creationId xmlns:a16="http://schemas.microsoft.com/office/drawing/2014/main" id="{A246C0DA-E05E-4D00-99AE-5970F0431D2D}"/>
              </a:ext>
            </a:extLst>
          </p:cNvPr>
          <p:cNvSpPr/>
          <p:nvPr/>
        </p:nvSpPr>
        <p:spPr>
          <a:xfrm flipH="1">
            <a:off x="5827291" y="5045087"/>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16</a:t>
            </a:r>
          </a:p>
        </p:txBody>
      </p:sp>
      <p:sp>
        <p:nvSpPr>
          <p:cNvPr id="36" name="Arrow: Curved Down 35">
            <a:extLst>
              <a:ext uri="{FF2B5EF4-FFF2-40B4-BE49-F238E27FC236}">
                <a16:creationId xmlns:a16="http://schemas.microsoft.com/office/drawing/2014/main" id="{22079B20-AA53-4242-85D3-CAF2DD7CBFCB}"/>
              </a:ext>
            </a:extLst>
          </p:cNvPr>
          <p:cNvSpPr/>
          <p:nvPr/>
        </p:nvSpPr>
        <p:spPr>
          <a:xfrm flipH="1">
            <a:off x="3567547" y="505205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16</a:t>
            </a:r>
          </a:p>
        </p:txBody>
      </p:sp>
    </p:spTree>
    <p:extLst>
      <p:ext uri="{BB962C8B-B14F-4D97-AF65-F5344CB8AC3E}">
        <p14:creationId xmlns:p14="http://schemas.microsoft.com/office/powerpoint/2010/main" val="8348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6191" y="467360"/>
            <a:ext cx="10323444" cy="765092"/>
          </a:xfrm>
        </p:spPr>
        <p:txBody>
          <a:bodyPr>
            <a:noAutofit/>
          </a:bodyPr>
          <a:lstStyle/>
          <a:p>
            <a:r>
              <a:rPr lang="en-US" sz="4400" dirty="0"/>
              <a:t>Converting Decimal to Other Systems</a:t>
            </a:r>
          </a:p>
        </p:txBody>
      </p:sp>
      <p:sp>
        <p:nvSpPr>
          <p:cNvPr id="14" name="Content Placeholder 13"/>
          <p:cNvSpPr>
            <a:spLocks noGrp="1"/>
          </p:cNvSpPr>
          <p:nvPr>
            <p:ph idx="1"/>
          </p:nvPr>
        </p:nvSpPr>
        <p:spPr>
          <a:xfrm>
            <a:off x="1341120" y="1404730"/>
            <a:ext cx="9509760" cy="4624849"/>
          </a:xfrm>
        </p:spPr>
        <p:txBody>
          <a:bodyPr>
            <a:normAutofit fontScale="92500"/>
          </a:bodyPr>
          <a:lstStyle/>
          <a:p>
            <a:pPr lvl="1">
              <a:buFont typeface="Wingdings" panose="05000000000000000000" pitchFamily="2" charset="2"/>
              <a:buChar char="Ø"/>
            </a:pPr>
            <a:r>
              <a:rPr lang="en-US" sz="4000" b="1" dirty="0"/>
              <a:t>Divide and subtract</a:t>
            </a:r>
          </a:p>
          <a:p>
            <a:pPr marL="365760" lvl="1" indent="0">
              <a:buNone/>
            </a:pPr>
            <a:r>
              <a:rPr lang="en-US" sz="4000" b="1" dirty="0"/>
              <a:t>Steps:</a:t>
            </a:r>
          </a:p>
          <a:p>
            <a:pPr marL="1748790" lvl="3" indent="-742950">
              <a:buFont typeface="+mj-lt"/>
              <a:buAutoNum type="arabicPeriod"/>
            </a:pPr>
            <a:r>
              <a:rPr lang="en-US" sz="3600" dirty="0"/>
              <a:t>Divide the decimal by the base.</a:t>
            </a:r>
          </a:p>
          <a:p>
            <a:pPr marL="1748790" lvl="3" indent="-742950">
              <a:buFont typeface="+mj-lt"/>
              <a:buAutoNum type="arabicPeriod"/>
            </a:pPr>
            <a:r>
              <a:rPr lang="en-US" sz="3600" dirty="0"/>
              <a:t>The remainder is the last number.</a:t>
            </a:r>
          </a:p>
          <a:p>
            <a:pPr marL="1748790" lvl="3" indent="-742950">
              <a:buFont typeface="+mj-lt"/>
              <a:buAutoNum type="arabicPeriod"/>
            </a:pPr>
            <a:r>
              <a:rPr lang="en-US" sz="3600" dirty="0"/>
              <a:t>Divide the answer by the base.</a:t>
            </a:r>
          </a:p>
          <a:p>
            <a:pPr marL="1748790" lvl="3" indent="-742950">
              <a:buFont typeface="+mj-lt"/>
              <a:buAutoNum type="arabicPeriod"/>
            </a:pPr>
            <a:r>
              <a:rPr lang="en-US" sz="3600" dirty="0"/>
              <a:t>The remainder is the next number.</a:t>
            </a:r>
          </a:p>
          <a:p>
            <a:pPr marL="1748790" lvl="3" indent="-742950">
              <a:buFont typeface="+mj-lt"/>
              <a:buAutoNum type="arabicPeriod"/>
            </a:pPr>
            <a:r>
              <a:rPr lang="en-US" sz="3600" dirty="0"/>
              <a:t>Continue until the answer is smaller than the base. That is the first number.</a:t>
            </a:r>
          </a:p>
          <a:p>
            <a:pPr lvl="1">
              <a:buFont typeface="Wingdings" panose="05000000000000000000" pitchFamily="2" charset="2"/>
              <a:buChar char="Ø"/>
            </a:pPr>
            <a:endParaRPr lang="en-US" sz="4000" dirty="0"/>
          </a:p>
        </p:txBody>
      </p:sp>
    </p:spTree>
    <p:extLst>
      <p:ext uri="{BB962C8B-B14F-4D97-AF65-F5344CB8AC3E}">
        <p14:creationId xmlns:p14="http://schemas.microsoft.com/office/powerpoint/2010/main" val="36446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65092"/>
          </a:xfrm>
        </p:spPr>
        <p:txBody>
          <a:bodyPr>
            <a:normAutofit/>
          </a:bodyPr>
          <a:lstStyle/>
          <a:p>
            <a:r>
              <a:rPr lang="en-US" sz="4400" dirty="0"/>
              <a:t>Converting Decimal to Binary</a:t>
            </a:r>
          </a:p>
        </p:txBody>
      </p:sp>
      <p:sp>
        <p:nvSpPr>
          <p:cNvPr id="14" name="Content Placeholder 13"/>
          <p:cNvSpPr>
            <a:spLocks noGrp="1"/>
          </p:cNvSpPr>
          <p:nvPr>
            <p:ph idx="1"/>
          </p:nvPr>
        </p:nvSpPr>
        <p:spPr>
          <a:xfrm>
            <a:off x="1341120" y="1404730"/>
            <a:ext cx="9509760" cy="4624849"/>
          </a:xfrm>
        </p:spPr>
        <p:txBody>
          <a:bodyPr>
            <a:normAutofit fontScale="92500" lnSpcReduction="20000"/>
          </a:bodyPr>
          <a:lstStyle/>
          <a:p>
            <a:pPr marL="365760" lvl="1" indent="0">
              <a:buNone/>
            </a:pPr>
            <a:endParaRPr lang="en-US" sz="4700" dirty="0"/>
          </a:p>
          <a:p>
            <a:pPr marL="365760" lvl="1" indent="0">
              <a:buNone/>
            </a:pPr>
            <a:r>
              <a:rPr lang="en-US" sz="4700" dirty="0"/>
              <a:t>235 ÷ 2 = 117 R1	   11101011</a:t>
            </a:r>
            <a:r>
              <a:rPr lang="en-US" sz="4700" baseline="-25000" dirty="0"/>
              <a:t>2</a:t>
            </a:r>
            <a:r>
              <a:rPr lang="en-US" sz="4700" dirty="0"/>
              <a:t> = 235</a:t>
            </a:r>
            <a:r>
              <a:rPr lang="en-US" sz="4700" baseline="-25000" dirty="0"/>
              <a:t>10</a:t>
            </a:r>
            <a:br>
              <a:rPr lang="en-US" sz="4700" dirty="0"/>
            </a:br>
            <a:r>
              <a:rPr lang="en-US" sz="4700" dirty="0"/>
              <a:t>117 ÷ 2 = 58   R1</a:t>
            </a:r>
            <a:br>
              <a:rPr lang="en-US" sz="4700" dirty="0"/>
            </a:br>
            <a:r>
              <a:rPr lang="en-US" sz="4700" dirty="0"/>
              <a:t>  58 ÷ 2 = 29   R0</a:t>
            </a:r>
            <a:br>
              <a:rPr lang="en-US" sz="4700" dirty="0"/>
            </a:br>
            <a:r>
              <a:rPr lang="en-US" sz="4700" dirty="0"/>
              <a:t>  29 ÷ 2 = 14   R1</a:t>
            </a:r>
            <a:br>
              <a:rPr lang="en-US" sz="4700" dirty="0"/>
            </a:br>
            <a:r>
              <a:rPr lang="en-US" sz="4700" dirty="0"/>
              <a:t>  14 ÷ 2 =   7   R0</a:t>
            </a:r>
            <a:br>
              <a:rPr lang="en-US" sz="4700" dirty="0"/>
            </a:br>
            <a:r>
              <a:rPr lang="en-US" sz="4700" dirty="0"/>
              <a:t>    7 ÷ 2 =   3   R1</a:t>
            </a:r>
            <a:br>
              <a:rPr lang="en-US" sz="4700" dirty="0"/>
            </a:br>
            <a:r>
              <a:rPr lang="en-US" sz="4700" dirty="0"/>
              <a:t>    3 ÷ 2 =   1   R1</a:t>
            </a:r>
            <a:br>
              <a:rPr lang="en-US" sz="4700" dirty="0"/>
            </a:br>
            <a:r>
              <a:rPr lang="en-US" sz="4700" dirty="0"/>
              <a:t>    1 &lt; 2------</a:t>
            </a:r>
            <a:r>
              <a:rPr lang="en-US" sz="4700" dirty="0">
                <a:sym typeface="Wingdings" panose="05000000000000000000" pitchFamily="2" charset="2"/>
              </a:rPr>
              <a:t>  1</a:t>
            </a:r>
            <a:endParaRPr lang="en-US" sz="4700" dirty="0"/>
          </a:p>
        </p:txBody>
      </p:sp>
      <p:sp>
        <p:nvSpPr>
          <p:cNvPr id="3" name="Arrow: Bent-Up 2">
            <a:extLst>
              <a:ext uri="{FF2B5EF4-FFF2-40B4-BE49-F238E27FC236}">
                <a16:creationId xmlns:a16="http://schemas.microsoft.com/office/drawing/2014/main" id="{4DA9F38B-EAA1-4A61-83D1-0C741F794A82}"/>
              </a:ext>
            </a:extLst>
          </p:cNvPr>
          <p:cNvSpPr/>
          <p:nvPr/>
        </p:nvSpPr>
        <p:spPr>
          <a:xfrm>
            <a:off x="5844209" y="2438401"/>
            <a:ext cx="914398" cy="3014869"/>
          </a:xfrm>
          <a:prstGeom prst="bentUpArrow">
            <a:avLst>
              <a:gd name="adj1" fmla="val 14189"/>
              <a:gd name="adj2" fmla="val 24457"/>
              <a:gd name="adj3" fmla="val 25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accent5">
                  <a:lumMod val="75000"/>
                </a:schemeClr>
              </a:solidFill>
            </a:endParaRPr>
          </a:p>
        </p:txBody>
      </p:sp>
      <p:sp>
        <p:nvSpPr>
          <p:cNvPr id="2" name="Arrow: U-Turn 1">
            <a:extLst>
              <a:ext uri="{FF2B5EF4-FFF2-40B4-BE49-F238E27FC236}">
                <a16:creationId xmlns:a16="http://schemas.microsoft.com/office/drawing/2014/main" id="{380CEB63-48B4-4B0D-A001-8DF2B00DF273}"/>
              </a:ext>
            </a:extLst>
          </p:cNvPr>
          <p:cNvSpPr/>
          <p:nvPr/>
        </p:nvSpPr>
        <p:spPr>
          <a:xfrm>
            <a:off x="5446643" y="1298713"/>
            <a:ext cx="3180522" cy="622853"/>
          </a:xfrm>
          <a:prstGeom prst="uturnArrow">
            <a:avLst>
              <a:gd name="adj1" fmla="val 20745"/>
              <a:gd name="adj2" fmla="val 22872"/>
              <a:gd name="adj3" fmla="val 25000"/>
              <a:gd name="adj4" fmla="val 18217"/>
              <a:gd name="adj5" fmla="val 10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680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65092"/>
          </a:xfrm>
        </p:spPr>
        <p:txBody>
          <a:bodyPr>
            <a:normAutofit/>
          </a:bodyPr>
          <a:lstStyle/>
          <a:p>
            <a:r>
              <a:rPr lang="en-US" sz="4400" dirty="0"/>
              <a:t>Converting Decimal to Octal</a:t>
            </a:r>
          </a:p>
        </p:txBody>
      </p:sp>
      <p:sp>
        <p:nvSpPr>
          <p:cNvPr id="14" name="Content Placeholder 13"/>
          <p:cNvSpPr>
            <a:spLocks noGrp="1"/>
          </p:cNvSpPr>
          <p:nvPr>
            <p:ph idx="1"/>
          </p:nvPr>
        </p:nvSpPr>
        <p:spPr>
          <a:xfrm>
            <a:off x="1341120" y="1404730"/>
            <a:ext cx="9509760" cy="4624849"/>
          </a:xfrm>
        </p:spPr>
        <p:txBody>
          <a:bodyPr>
            <a:normAutofit/>
          </a:bodyPr>
          <a:lstStyle/>
          <a:p>
            <a:pPr marL="365760" lvl="1" indent="0">
              <a:buNone/>
            </a:pPr>
            <a:endParaRPr lang="en-US" sz="4700" dirty="0"/>
          </a:p>
          <a:p>
            <a:pPr marL="365760" lvl="1" indent="0">
              <a:buNone/>
            </a:pPr>
            <a:r>
              <a:rPr lang="en-US" sz="4700" dirty="0"/>
              <a:t>235 ÷ 8 = 29   R3	   353</a:t>
            </a:r>
            <a:r>
              <a:rPr lang="en-US" sz="4700" baseline="-25000" dirty="0"/>
              <a:t>8</a:t>
            </a:r>
            <a:r>
              <a:rPr lang="en-US" sz="4700" dirty="0"/>
              <a:t> = 235</a:t>
            </a:r>
            <a:r>
              <a:rPr lang="en-US" sz="4700" baseline="-25000" dirty="0"/>
              <a:t>10</a:t>
            </a:r>
            <a:br>
              <a:rPr lang="en-US" sz="4700" dirty="0"/>
            </a:br>
            <a:r>
              <a:rPr lang="en-US" sz="4700" dirty="0"/>
              <a:t>  29 ÷ 8 =   3   R5</a:t>
            </a:r>
            <a:br>
              <a:rPr lang="en-US" sz="4700" dirty="0"/>
            </a:br>
            <a:r>
              <a:rPr lang="en-US" sz="4700" dirty="0"/>
              <a:t>    3 &lt; 8 ----</a:t>
            </a:r>
            <a:r>
              <a:rPr lang="en-US" sz="4700" dirty="0">
                <a:sym typeface="Wingdings" panose="05000000000000000000" pitchFamily="2" charset="2"/>
              </a:rPr>
              <a:t>   3</a:t>
            </a:r>
            <a:endParaRPr lang="en-US" sz="4700" dirty="0"/>
          </a:p>
        </p:txBody>
      </p:sp>
      <p:sp>
        <p:nvSpPr>
          <p:cNvPr id="3" name="Arrow: Bent-Up 2">
            <a:extLst>
              <a:ext uri="{FF2B5EF4-FFF2-40B4-BE49-F238E27FC236}">
                <a16:creationId xmlns:a16="http://schemas.microsoft.com/office/drawing/2014/main" id="{4DA9F38B-EAA1-4A61-83D1-0C741F794A82}"/>
              </a:ext>
            </a:extLst>
          </p:cNvPr>
          <p:cNvSpPr/>
          <p:nvPr/>
        </p:nvSpPr>
        <p:spPr>
          <a:xfrm>
            <a:off x="5976732" y="2743201"/>
            <a:ext cx="1696278" cy="1139686"/>
          </a:xfrm>
          <a:prstGeom prst="bentUpArrow">
            <a:avLst>
              <a:gd name="adj1" fmla="val 14189"/>
              <a:gd name="adj2" fmla="val 13239"/>
              <a:gd name="adj3" fmla="val 238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Arrow: U-Turn 1">
            <a:extLst>
              <a:ext uri="{FF2B5EF4-FFF2-40B4-BE49-F238E27FC236}">
                <a16:creationId xmlns:a16="http://schemas.microsoft.com/office/drawing/2014/main" id="{380CEB63-48B4-4B0D-A001-8DF2B00DF273}"/>
              </a:ext>
            </a:extLst>
          </p:cNvPr>
          <p:cNvSpPr/>
          <p:nvPr/>
        </p:nvSpPr>
        <p:spPr>
          <a:xfrm>
            <a:off x="5791200" y="1557128"/>
            <a:ext cx="2464904" cy="622853"/>
          </a:xfrm>
          <a:prstGeom prst="uturnArrow">
            <a:avLst>
              <a:gd name="adj1" fmla="val 20745"/>
              <a:gd name="adj2" fmla="val 22872"/>
              <a:gd name="adj3" fmla="val 25000"/>
              <a:gd name="adj4" fmla="val 18217"/>
              <a:gd name="adj5" fmla="val 10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27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65092"/>
          </a:xfrm>
        </p:spPr>
        <p:txBody>
          <a:bodyPr>
            <a:normAutofit/>
          </a:bodyPr>
          <a:lstStyle/>
          <a:p>
            <a:r>
              <a:rPr lang="en-US" sz="4400" dirty="0"/>
              <a:t>Converting Decimal to Hex</a:t>
            </a:r>
          </a:p>
        </p:txBody>
      </p:sp>
      <p:sp>
        <p:nvSpPr>
          <p:cNvPr id="14" name="Content Placeholder 13"/>
          <p:cNvSpPr>
            <a:spLocks noGrp="1"/>
          </p:cNvSpPr>
          <p:nvPr>
            <p:ph idx="1"/>
          </p:nvPr>
        </p:nvSpPr>
        <p:spPr>
          <a:xfrm>
            <a:off x="1341120" y="1404730"/>
            <a:ext cx="9509760" cy="4624849"/>
          </a:xfrm>
        </p:spPr>
        <p:txBody>
          <a:bodyPr>
            <a:normAutofit/>
          </a:bodyPr>
          <a:lstStyle/>
          <a:p>
            <a:pPr marL="365760" lvl="1" indent="0">
              <a:buNone/>
            </a:pPr>
            <a:endParaRPr lang="en-US" sz="4700" dirty="0"/>
          </a:p>
          <a:p>
            <a:pPr marL="365760" lvl="1" indent="0">
              <a:buNone/>
            </a:pPr>
            <a:r>
              <a:rPr lang="en-US" sz="4700" dirty="0"/>
              <a:t>235 ÷ 16 = 14   R</a:t>
            </a:r>
            <a:r>
              <a:rPr lang="en-US" sz="4700" dirty="0">
                <a:solidFill>
                  <a:srgbClr val="7030A0"/>
                </a:solidFill>
              </a:rPr>
              <a:t>11</a:t>
            </a:r>
            <a:r>
              <a:rPr lang="en-US" sz="4700" dirty="0"/>
              <a:t>	   EB</a:t>
            </a:r>
            <a:r>
              <a:rPr lang="en-US" sz="4700" baseline="-25000" dirty="0"/>
              <a:t>16</a:t>
            </a:r>
            <a:r>
              <a:rPr lang="en-US" sz="4700" dirty="0"/>
              <a:t> = 235</a:t>
            </a:r>
            <a:r>
              <a:rPr lang="en-US" sz="4700" baseline="-25000" dirty="0"/>
              <a:t>10</a:t>
            </a:r>
            <a:br>
              <a:rPr lang="en-US" sz="4700" dirty="0"/>
            </a:br>
            <a:r>
              <a:rPr lang="en-US" sz="4700" dirty="0"/>
              <a:t>  14 &lt; 16 ----</a:t>
            </a:r>
            <a:r>
              <a:rPr lang="en-US" sz="4700" dirty="0">
                <a:sym typeface="Wingdings" panose="05000000000000000000" pitchFamily="2" charset="2"/>
              </a:rPr>
              <a:t>   </a:t>
            </a:r>
            <a:r>
              <a:rPr lang="en-US" sz="4700" dirty="0">
                <a:solidFill>
                  <a:srgbClr val="FF0000"/>
                </a:solidFill>
                <a:sym typeface="Wingdings" panose="05000000000000000000" pitchFamily="2" charset="2"/>
              </a:rPr>
              <a:t>14</a:t>
            </a:r>
          </a:p>
          <a:p>
            <a:pPr marL="365760" lvl="1" indent="0">
              <a:buNone/>
            </a:pPr>
            <a:endParaRPr lang="en-US" sz="4700" dirty="0">
              <a:sym typeface="Wingdings" panose="05000000000000000000" pitchFamily="2" charset="2"/>
            </a:endParaRPr>
          </a:p>
          <a:p>
            <a:pPr marL="365760" lvl="1" indent="0">
              <a:buNone/>
            </a:pPr>
            <a:r>
              <a:rPr lang="en-US" sz="4700" dirty="0">
                <a:sym typeface="Wingdings" panose="05000000000000000000" pitchFamily="2" charset="2"/>
              </a:rPr>
              <a:t>0 1 2 3 4 5 6 7 8 9 A </a:t>
            </a:r>
            <a:r>
              <a:rPr lang="en-US" sz="4700" dirty="0">
                <a:solidFill>
                  <a:srgbClr val="7030A0"/>
                </a:solidFill>
                <a:sym typeface="Wingdings" panose="05000000000000000000" pitchFamily="2" charset="2"/>
              </a:rPr>
              <a:t>B</a:t>
            </a:r>
            <a:r>
              <a:rPr lang="en-US" sz="4700" dirty="0">
                <a:sym typeface="Wingdings" panose="05000000000000000000" pitchFamily="2" charset="2"/>
              </a:rPr>
              <a:t> C D </a:t>
            </a:r>
            <a:r>
              <a:rPr lang="en-US" sz="4700" dirty="0">
                <a:solidFill>
                  <a:srgbClr val="FF0000"/>
                </a:solidFill>
                <a:sym typeface="Wingdings" panose="05000000000000000000" pitchFamily="2" charset="2"/>
              </a:rPr>
              <a:t>E</a:t>
            </a:r>
            <a:r>
              <a:rPr lang="en-US" sz="4700" dirty="0">
                <a:sym typeface="Wingdings" panose="05000000000000000000" pitchFamily="2" charset="2"/>
              </a:rPr>
              <a:t> F</a:t>
            </a:r>
          </a:p>
          <a:p>
            <a:pPr marL="365760" lvl="1" indent="0">
              <a:lnSpc>
                <a:spcPct val="100000"/>
              </a:lnSpc>
              <a:spcBef>
                <a:spcPts val="0"/>
              </a:spcBef>
              <a:buNone/>
            </a:pPr>
            <a:r>
              <a:rPr lang="en-US" sz="2300" dirty="0">
                <a:sym typeface="Wingdings" panose="05000000000000000000" pitchFamily="2" charset="2"/>
              </a:rPr>
              <a:t>					   (10) (</a:t>
            </a:r>
            <a:r>
              <a:rPr lang="en-US" sz="2300" dirty="0">
                <a:solidFill>
                  <a:srgbClr val="7030A0"/>
                </a:solidFill>
                <a:sym typeface="Wingdings" panose="05000000000000000000" pitchFamily="2" charset="2"/>
              </a:rPr>
              <a:t>11</a:t>
            </a:r>
            <a:r>
              <a:rPr lang="en-US" sz="2300" dirty="0">
                <a:sym typeface="Wingdings" panose="05000000000000000000" pitchFamily="2" charset="2"/>
              </a:rPr>
              <a:t>) (12)  (13) (</a:t>
            </a:r>
            <a:r>
              <a:rPr lang="en-US" sz="2300" dirty="0">
                <a:solidFill>
                  <a:srgbClr val="FF0000"/>
                </a:solidFill>
                <a:sym typeface="Wingdings" panose="05000000000000000000" pitchFamily="2" charset="2"/>
              </a:rPr>
              <a:t>14</a:t>
            </a:r>
            <a:r>
              <a:rPr lang="en-US" sz="2300" dirty="0">
                <a:sym typeface="Wingdings" panose="05000000000000000000" pitchFamily="2" charset="2"/>
              </a:rPr>
              <a:t>) (15)</a:t>
            </a:r>
            <a:endParaRPr lang="en-US" sz="2300" dirty="0"/>
          </a:p>
        </p:txBody>
      </p:sp>
      <p:sp>
        <p:nvSpPr>
          <p:cNvPr id="3" name="Arrow: Bent-Up 2">
            <a:extLst>
              <a:ext uri="{FF2B5EF4-FFF2-40B4-BE49-F238E27FC236}">
                <a16:creationId xmlns:a16="http://schemas.microsoft.com/office/drawing/2014/main" id="{4DA9F38B-EAA1-4A61-83D1-0C741F794A82}"/>
              </a:ext>
            </a:extLst>
          </p:cNvPr>
          <p:cNvSpPr/>
          <p:nvPr/>
        </p:nvSpPr>
        <p:spPr>
          <a:xfrm>
            <a:off x="6639339" y="2743201"/>
            <a:ext cx="1046922" cy="490329"/>
          </a:xfrm>
          <a:prstGeom prst="bentUpArrow">
            <a:avLst>
              <a:gd name="adj1" fmla="val 27703"/>
              <a:gd name="adj2" fmla="val 24050"/>
              <a:gd name="adj3" fmla="val 2113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Arrow: U-Turn 1">
            <a:extLst>
              <a:ext uri="{FF2B5EF4-FFF2-40B4-BE49-F238E27FC236}">
                <a16:creationId xmlns:a16="http://schemas.microsoft.com/office/drawing/2014/main" id="{380CEB63-48B4-4B0D-A001-8DF2B00DF273}"/>
              </a:ext>
            </a:extLst>
          </p:cNvPr>
          <p:cNvSpPr/>
          <p:nvPr/>
        </p:nvSpPr>
        <p:spPr>
          <a:xfrm>
            <a:off x="6268278" y="1557128"/>
            <a:ext cx="1842052" cy="622853"/>
          </a:xfrm>
          <a:prstGeom prst="uturnArrow">
            <a:avLst>
              <a:gd name="adj1" fmla="val 20745"/>
              <a:gd name="adj2" fmla="val 22872"/>
              <a:gd name="adj3" fmla="val 25000"/>
              <a:gd name="adj4" fmla="val 18217"/>
              <a:gd name="adj5" fmla="val 10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672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6191" y="467360"/>
            <a:ext cx="10323444" cy="765092"/>
          </a:xfrm>
        </p:spPr>
        <p:txBody>
          <a:bodyPr>
            <a:noAutofit/>
          </a:bodyPr>
          <a:lstStyle/>
          <a:p>
            <a:r>
              <a:rPr lang="en-US" sz="4400" dirty="0"/>
              <a:t>Converting Other Systems to Decimal</a:t>
            </a:r>
          </a:p>
        </p:txBody>
      </p:sp>
      <p:sp>
        <p:nvSpPr>
          <p:cNvPr id="14" name="Content Placeholder 13"/>
          <p:cNvSpPr>
            <a:spLocks noGrp="1"/>
          </p:cNvSpPr>
          <p:nvPr>
            <p:ph idx="1"/>
          </p:nvPr>
        </p:nvSpPr>
        <p:spPr>
          <a:xfrm>
            <a:off x="1020417" y="1802296"/>
            <a:ext cx="10323444" cy="4227283"/>
          </a:xfrm>
        </p:spPr>
        <p:txBody>
          <a:bodyPr>
            <a:normAutofit/>
          </a:bodyPr>
          <a:lstStyle/>
          <a:p>
            <a:pPr lvl="1">
              <a:buFont typeface="Wingdings" panose="05000000000000000000" pitchFamily="2" charset="2"/>
              <a:buChar char="Ø"/>
            </a:pPr>
            <a:r>
              <a:rPr lang="en-US" sz="4000" b="1" dirty="0"/>
              <a:t>Multiply and add </a:t>
            </a:r>
            <a:r>
              <a:rPr lang="en-US" sz="4000" dirty="0"/>
              <a:t>(reverse the process)</a:t>
            </a:r>
            <a:endParaRPr lang="en-US" sz="4000" b="1" dirty="0"/>
          </a:p>
          <a:p>
            <a:pPr marL="365760" lvl="1" indent="0">
              <a:buNone/>
            </a:pPr>
            <a:r>
              <a:rPr lang="en-US" sz="4000" b="1" dirty="0"/>
              <a:t>Steps:</a:t>
            </a:r>
          </a:p>
          <a:p>
            <a:pPr marL="1748790" lvl="3" indent="-742950">
              <a:buFont typeface="+mj-lt"/>
              <a:buAutoNum type="arabicPeriod"/>
            </a:pPr>
            <a:r>
              <a:rPr lang="en-US" sz="3600" dirty="0"/>
              <a:t>Multiply the number by the base place.</a:t>
            </a:r>
          </a:p>
          <a:p>
            <a:pPr marL="1748790" lvl="3" indent="-742950">
              <a:buFont typeface="+mj-lt"/>
              <a:buAutoNum type="arabicPeriod"/>
            </a:pPr>
            <a:r>
              <a:rPr lang="en-US" sz="3600" dirty="0"/>
              <a:t>Add the places. </a:t>
            </a:r>
          </a:p>
          <a:p>
            <a:pPr lvl="5">
              <a:buFont typeface="Wingdings" panose="05000000000000000000" pitchFamily="2" charset="2"/>
              <a:buChar char="v"/>
            </a:pPr>
            <a:r>
              <a:rPr lang="en-US" sz="3600" dirty="0"/>
              <a:t>In Binary, you just add the places!</a:t>
            </a:r>
          </a:p>
        </p:txBody>
      </p:sp>
    </p:spTree>
    <p:extLst>
      <p:ext uri="{BB962C8B-B14F-4D97-AF65-F5344CB8AC3E}">
        <p14:creationId xmlns:p14="http://schemas.microsoft.com/office/powerpoint/2010/main" val="20122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Lesson Objectives</a:t>
            </a:r>
          </a:p>
        </p:txBody>
      </p:sp>
      <p:sp>
        <p:nvSpPr>
          <p:cNvPr id="14" name="Content Placeholder 13"/>
          <p:cNvSpPr>
            <a:spLocks noGrp="1"/>
          </p:cNvSpPr>
          <p:nvPr>
            <p:ph idx="1"/>
          </p:nvPr>
        </p:nvSpPr>
        <p:spPr>
          <a:xfrm>
            <a:off x="1341120" y="1431236"/>
            <a:ext cx="9509760" cy="4121426"/>
          </a:xfrm>
        </p:spPr>
        <p:txBody>
          <a:bodyPr>
            <a:noAutofit/>
          </a:bodyPr>
          <a:lstStyle/>
          <a:p>
            <a:pPr>
              <a:buFont typeface="Wingdings" panose="05000000000000000000" pitchFamily="2" charset="2"/>
              <a:buChar char="Ø"/>
            </a:pPr>
            <a:r>
              <a:rPr lang="en-US" sz="4000" dirty="0"/>
              <a:t>What are number systems</a:t>
            </a:r>
          </a:p>
          <a:p>
            <a:pPr>
              <a:buFont typeface="Wingdings" panose="05000000000000000000" pitchFamily="2" charset="2"/>
              <a:buChar char="Ø"/>
            </a:pPr>
            <a:r>
              <a:rPr lang="en-US" sz="4000" dirty="0"/>
              <a:t>Review of Decimal System</a:t>
            </a:r>
          </a:p>
          <a:p>
            <a:pPr>
              <a:buFont typeface="Wingdings" panose="05000000000000000000" pitchFamily="2" charset="2"/>
              <a:buChar char="Ø"/>
            </a:pPr>
            <a:r>
              <a:rPr lang="en-US" sz="4000" dirty="0"/>
              <a:t>Use of powers of 2</a:t>
            </a:r>
          </a:p>
          <a:p>
            <a:pPr>
              <a:buFont typeface="Wingdings" panose="05000000000000000000" pitchFamily="2" charset="2"/>
              <a:buChar char="Ø"/>
            </a:pPr>
            <a:r>
              <a:rPr lang="en-US" sz="4000" dirty="0"/>
              <a:t>Explanation of Binary, Octal &amp; Hex</a:t>
            </a:r>
          </a:p>
          <a:p>
            <a:pPr>
              <a:buFont typeface="Wingdings" panose="05000000000000000000" pitchFamily="2" charset="2"/>
              <a:buChar char="Ø"/>
            </a:pPr>
            <a:r>
              <a:rPr lang="en-US" sz="4000" dirty="0"/>
              <a:t>Converting between systems</a:t>
            </a:r>
          </a:p>
          <a:p>
            <a:pPr>
              <a:buFont typeface="Wingdings" panose="05000000000000000000" pitchFamily="2" charset="2"/>
              <a:buChar char="Ø"/>
            </a:pPr>
            <a:r>
              <a:rPr lang="en-US" sz="4000" dirty="0"/>
              <a:t>The Windows Calculator tool</a:t>
            </a:r>
          </a:p>
          <a:p>
            <a:pPr>
              <a:buFont typeface="Wingdings" panose="05000000000000000000" pitchFamily="2" charset="2"/>
              <a:buChar char="Ø"/>
            </a:pPr>
            <a:endParaRPr lang="en-US" sz="4000" dirty="0"/>
          </a:p>
        </p:txBody>
      </p:sp>
    </p:spTree>
    <p:extLst>
      <p:ext uri="{BB962C8B-B14F-4D97-AF65-F5344CB8AC3E}">
        <p14:creationId xmlns:p14="http://schemas.microsoft.com/office/powerpoint/2010/main" val="303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Convert to Decimal</a:t>
            </a:r>
          </a:p>
        </p:txBody>
      </p:sp>
      <p:graphicFrame>
        <p:nvGraphicFramePr>
          <p:cNvPr id="5" name="Content Placeholder 4">
            <a:extLst>
              <a:ext uri="{FF2B5EF4-FFF2-40B4-BE49-F238E27FC236}">
                <a16:creationId xmlns:a16="http://schemas.microsoft.com/office/drawing/2014/main" id="{39724E24-AEF6-46B8-83A6-E804656D9B98}"/>
              </a:ext>
            </a:extLst>
          </p:cNvPr>
          <p:cNvGraphicFramePr>
            <a:graphicFrameLocks noGrp="1"/>
          </p:cNvGraphicFramePr>
          <p:nvPr>
            <p:ph idx="1"/>
            <p:extLst>
              <p:ext uri="{D42A27DB-BD31-4B8C-83A1-F6EECF244321}">
                <p14:modId xmlns:p14="http://schemas.microsoft.com/office/powerpoint/2010/main" val="2442953358"/>
              </p:ext>
            </p:extLst>
          </p:nvPr>
        </p:nvGraphicFramePr>
        <p:xfrm>
          <a:off x="2014330" y="1510745"/>
          <a:ext cx="8836240" cy="2249559"/>
        </p:xfrm>
        <a:graphic>
          <a:graphicData uri="http://schemas.openxmlformats.org/drawingml/2006/table">
            <a:tbl>
              <a:tblPr firstRow="1" bandRow="1">
                <a:tableStyleId>{BC89EF96-8CEA-46FF-86C4-4CE0E7609802}</a:tableStyleId>
              </a:tblPr>
              <a:tblGrid>
                <a:gridCol w="1104530">
                  <a:extLst>
                    <a:ext uri="{9D8B030D-6E8A-4147-A177-3AD203B41FA5}">
                      <a16:colId xmlns:a16="http://schemas.microsoft.com/office/drawing/2014/main" val="1651351712"/>
                    </a:ext>
                  </a:extLst>
                </a:gridCol>
                <a:gridCol w="1104530">
                  <a:extLst>
                    <a:ext uri="{9D8B030D-6E8A-4147-A177-3AD203B41FA5}">
                      <a16:colId xmlns:a16="http://schemas.microsoft.com/office/drawing/2014/main" val="2950906930"/>
                    </a:ext>
                  </a:extLst>
                </a:gridCol>
                <a:gridCol w="1104530">
                  <a:extLst>
                    <a:ext uri="{9D8B030D-6E8A-4147-A177-3AD203B41FA5}">
                      <a16:colId xmlns:a16="http://schemas.microsoft.com/office/drawing/2014/main" val="2907254910"/>
                    </a:ext>
                  </a:extLst>
                </a:gridCol>
                <a:gridCol w="1104530">
                  <a:extLst>
                    <a:ext uri="{9D8B030D-6E8A-4147-A177-3AD203B41FA5}">
                      <a16:colId xmlns:a16="http://schemas.microsoft.com/office/drawing/2014/main" val="214458813"/>
                    </a:ext>
                  </a:extLst>
                </a:gridCol>
                <a:gridCol w="1104530">
                  <a:extLst>
                    <a:ext uri="{9D8B030D-6E8A-4147-A177-3AD203B41FA5}">
                      <a16:colId xmlns:a16="http://schemas.microsoft.com/office/drawing/2014/main" val="1891835594"/>
                    </a:ext>
                  </a:extLst>
                </a:gridCol>
                <a:gridCol w="1104530">
                  <a:extLst>
                    <a:ext uri="{9D8B030D-6E8A-4147-A177-3AD203B41FA5}">
                      <a16:colId xmlns:a16="http://schemas.microsoft.com/office/drawing/2014/main" val="3982241174"/>
                    </a:ext>
                  </a:extLst>
                </a:gridCol>
                <a:gridCol w="1104530">
                  <a:extLst>
                    <a:ext uri="{9D8B030D-6E8A-4147-A177-3AD203B41FA5}">
                      <a16:colId xmlns:a16="http://schemas.microsoft.com/office/drawing/2014/main" val="1859158306"/>
                    </a:ext>
                  </a:extLst>
                </a:gridCol>
                <a:gridCol w="1104530">
                  <a:extLst>
                    <a:ext uri="{9D8B030D-6E8A-4147-A177-3AD203B41FA5}">
                      <a16:colId xmlns:a16="http://schemas.microsoft.com/office/drawing/2014/main" val="3278174553"/>
                    </a:ext>
                  </a:extLst>
                </a:gridCol>
              </a:tblGrid>
              <a:tr h="545373">
                <a:tc gridSpan="8">
                  <a:txBody>
                    <a:bodyPr/>
                    <a:lstStyle/>
                    <a:p>
                      <a:r>
                        <a:rPr lang="en-US" sz="2800" dirty="0"/>
                        <a:t>Binary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545373">
                <a:tc>
                  <a:txBody>
                    <a:bodyPr/>
                    <a:lstStyle/>
                    <a:p>
                      <a:pPr algn="ctr"/>
                      <a:r>
                        <a:rPr lang="en-US" sz="2800" dirty="0">
                          <a:solidFill>
                            <a:srgbClr val="FF0000"/>
                          </a:solidFill>
                        </a:rPr>
                        <a:t>1</a:t>
                      </a:r>
                    </a:p>
                  </a:txBody>
                  <a:tcPr anchor="ctr"/>
                </a:tc>
                <a:tc>
                  <a:txBody>
                    <a:bodyPr/>
                    <a:lstStyle/>
                    <a:p>
                      <a:pPr algn="ctr"/>
                      <a:r>
                        <a:rPr lang="en-US" sz="2800" dirty="0">
                          <a:solidFill>
                            <a:srgbClr val="FF0000"/>
                          </a:solidFill>
                        </a:rPr>
                        <a:t>1</a:t>
                      </a:r>
                    </a:p>
                  </a:txBody>
                  <a:tcPr anchor="ctr"/>
                </a:tc>
                <a:tc>
                  <a:txBody>
                    <a:bodyPr/>
                    <a:lstStyle/>
                    <a:p>
                      <a:pPr algn="ctr"/>
                      <a:r>
                        <a:rPr lang="en-US" sz="2800" dirty="0">
                          <a:solidFill>
                            <a:srgbClr val="FF0000"/>
                          </a:solidFill>
                        </a:rPr>
                        <a:t>1</a:t>
                      </a:r>
                    </a:p>
                  </a:txBody>
                  <a:tcPr anchor="ctr"/>
                </a:tc>
                <a:tc>
                  <a:txBody>
                    <a:bodyPr/>
                    <a:lstStyle/>
                    <a:p>
                      <a:pPr algn="ctr"/>
                      <a:r>
                        <a:rPr lang="en-US" sz="2800" dirty="0">
                          <a:solidFill>
                            <a:srgbClr val="FF0000"/>
                          </a:solidFill>
                        </a:rPr>
                        <a:t>0</a:t>
                      </a:r>
                    </a:p>
                  </a:txBody>
                  <a:tcPr anchor="ctr"/>
                </a:tc>
                <a:tc>
                  <a:txBody>
                    <a:bodyPr/>
                    <a:lstStyle/>
                    <a:p>
                      <a:pPr algn="ctr"/>
                      <a:r>
                        <a:rPr lang="en-US" sz="2800" dirty="0">
                          <a:solidFill>
                            <a:srgbClr val="FF0000"/>
                          </a:solidFill>
                        </a:rPr>
                        <a:t>1</a:t>
                      </a:r>
                    </a:p>
                  </a:txBody>
                  <a:tcPr anchor="ctr"/>
                </a:tc>
                <a:tc>
                  <a:txBody>
                    <a:bodyPr/>
                    <a:lstStyle/>
                    <a:p>
                      <a:pPr algn="ctr"/>
                      <a:r>
                        <a:rPr lang="en-US" sz="2800" dirty="0">
                          <a:solidFill>
                            <a:srgbClr val="FF0000"/>
                          </a:solidFill>
                        </a:rPr>
                        <a:t>0</a:t>
                      </a:r>
                    </a:p>
                  </a:txBody>
                  <a:tcPr anchor="ctr"/>
                </a:tc>
                <a:tc>
                  <a:txBody>
                    <a:bodyPr/>
                    <a:lstStyle/>
                    <a:p>
                      <a:pPr algn="ctr"/>
                      <a:r>
                        <a:rPr lang="en-US" sz="2800" dirty="0">
                          <a:solidFill>
                            <a:srgbClr val="FF0000"/>
                          </a:solidFill>
                        </a:rPr>
                        <a:t>1</a:t>
                      </a:r>
                    </a:p>
                  </a:txBody>
                  <a:tcPr anchor="ctr"/>
                </a:tc>
                <a:tc>
                  <a:txBody>
                    <a:bodyPr/>
                    <a:lstStyle/>
                    <a:p>
                      <a:pPr algn="ctr"/>
                      <a:r>
                        <a:rPr lang="en-US" sz="2800" dirty="0">
                          <a:solidFill>
                            <a:srgbClr val="FF0000"/>
                          </a:solidFill>
                        </a:rPr>
                        <a:t>1</a:t>
                      </a:r>
                    </a:p>
                  </a:txBody>
                  <a:tcPr anchor="ctr"/>
                </a:tc>
                <a:extLst>
                  <a:ext uri="{0D108BD9-81ED-4DB2-BD59-A6C34878D82A}">
                    <a16:rowId xmlns:a16="http://schemas.microsoft.com/office/drawing/2014/main" val="4106361665"/>
                  </a:ext>
                </a:extLst>
              </a:tr>
              <a:tr h="545373">
                <a:tc>
                  <a:txBody>
                    <a:bodyPr/>
                    <a:lstStyle/>
                    <a:p>
                      <a:pPr algn="ctr"/>
                      <a:r>
                        <a:rPr lang="en-US" sz="2800" dirty="0"/>
                        <a:t>128</a:t>
                      </a:r>
                    </a:p>
                  </a:txBody>
                  <a:tcPr anchor="ctr"/>
                </a:tc>
                <a:tc>
                  <a:txBody>
                    <a:bodyPr/>
                    <a:lstStyle/>
                    <a:p>
                      <a:pPr algn="ctr"/>
                      <a:r>
                        <a:rPr lang="en-US" sz="2800" dirty="0"/>
                        <a:t>64</a:t>
                      </a:r>
                    </a:p>
                  </a:txBody>
                  <a:tcPr anchor="ctr"/>
                </a:tc>
                <a:tc>
                  <a:txBody>
                    <a:bodyPr/>
                    <a:lstStyle/>
                    <a:p>
                      <a:pPr algn="ctr"/>
                      <a:r>
                        <a:rPr lang="en-US" sz="2800" dirty="0"/>
                        <a:t>32</a:t>
                      </a:r>
                    </a:p>
                  </a:txBody>
                  <a:tcPr anchor="ctr"/>
                </a:tc>
                <a:tc>
                  <a:txBody>
                    <a:bodyPr/>
                    <a:lstStyle/>
                    <a:p>
                      <a:pPr algn="ctr"/>
                      <a:r>
                        <a:rPr lang="en-US" sz="2800" dirty="0"/>
                        <a:t>0</a:t>
                      </a:r>
                    </a:p>
                  </a:txBody>
                  <a:tcPr anchor="ctr"/>
                </a:tc>
                <a:tc>
                  <a:txBody>
                    <a:bodyPr/>
                    <a:lstStyle/>
                    <a:p>
                      <a:pPr algn="ctr"/>
                      <a:r>
                        <a:rPr lang="en-US" sz="2800" dirty="0"/>
                        <a:t>8</a:t>
                      </a:r>
                    </a:p>
                  </a:txBody>
                  <a:tcPr anchor="ctr"/>
                </a:tc>
                <a:tc>
                  <a:txBody>
                    <a:bodyPr/>
                    <a:lstStyle/>
                    <a:p>
                      <a:pPr algn="ctr"/>
                      <a:r>
                        <a:rPr lang="en-US" sz="2800" dirty="0"/>
                        <a:t>0</a:t>
                      </a:r>
                    </a:p>
                  </a:txBody>
                  <a:tcPr anchor="ctr"/>
                </a:tc>
                <a:tc>
                  <a:txBody>
                    <a:bodyPr/>
                    <a:lstStyle/>
                    <a:p>
                      <a:pPr algn="ctr"/>
                      <a:r>
                        <a:rPr lang="en-US" sz="2800" dirty="0"/>
                        <a:t>2</a:t>
                      </a:r>
                    </a:p>
                  </a:txBody>
                  <a:tcPr anchor="ctr"/>
                </a:tc>
                <a:tc>
                  <a:txBody>
                    <a:bodyPr/>
                    <a:lstStyle/>
                    <a:p>
                      <a:pPr algn="ctr"/>
                      <a:r>
                        <a:rPr lang="en-US" sz="2800" dirty="0"/>
                        <a:t>1</a:t>
                      </a:r>
                    </a:p>
                  </a:txBody>
                  <a:tcPr anchor="ctr"/>
                </a:tc>
                <a:extLst>
                  <a:ext uri="{0D108BD9-81ED-4DB2-BD59-A6C34878D82A}">
                    <a16:rowId xmlns:a16="http://schemas.microsoft.com/office/drawing/2014/main" val="807513061"/>
                  </a:ext>
                </a:extLst>
              </a:tr>
              <a:tr h="613440">
                <a:tc>
                  <a:txBody>
                    <a:bodyPr/>
                    <a:lstStyle/>
                    <a:p>
                      <a:pPr algn="ctr"/>
                      <a:r>
                        <a:rPr lang="en-US" sz="2800" dirty="0"/>
                        <a:t>128s</a:t>
                      </a:r>
                    </a:p>
                  </a:txBody>
                  <a:tcPr anchor="ctr"/>
                </a:tc>
                <a:tc>
                  <a:txBody>
                    <a:bodyPr/>
                    <a:lstStyle/>
                    <a:p>
                      <a:pPr algn="ctr"/>
                      <a:r>
                        <a:rPr lang="en-US" sz="2800" dirty="0"/>
                        <a:t>64s</a:t>
                      </a:r>
                    </a:p>
                  </a:txBody>
                  <a:tcPr anchor="ctr"/>
                </a:tc>
                <a:tc>
                  <a:txBody>
                    <a:bodyPr/>
                    <a:lstStyle/>
                    <a:p>
                      <a:pPr algn="ctr"/>
                      <a:r>
                        <a:rPr lang="en-US" sz="2800" dirty="0"/>
                        <a:t>32s</a:t>
                      </a:r>
                    </a:p>
                  </a:txBody>
                  <a:tcPr anchor="ctr"/>
                </a:tc>
                <a:tc>
                  <a:txBody>
                    <a:bodyPr/>
                    <a:lstStyle/>
                    <a:p>
                      <a:pPr algn="ctr"/>
                      <a:r>
                        <a:rPr lang="en-US" sz="2800" dirty="0"/>
                        <a:t>16s</a:t>
                      </a:r>
                    </a:p>
                  </a:txBody>
                  <a:tcPr anchor="ctr"/>
                </a:tc>
                <a:tc>
                  <a:txBody>
                    <a:bodyPr/>
                    <a:lstStyle/>
                    <a:p>
                      <a:pPr algn="ctr"/>
                      <a:r>
                        <a:rPr lang="en-US" sz="2800" dirty="0"/>
                        <a:t>8s</a:t>
                      </a:r>
                    </a:p>
                  </a:txBody>
                  <a:tcPr anchor="ctr"/>
                </a:tc>
                <a:tc>
                  <a:txBody>
                    <a:bodyPr/>
                    <a:lstStyle/>
                    <a:p>
                      <a:pPr algn="ctr"/>
                      <a:r>
                        <a:rPr lang="en-US" sz="2800" dirty="0"/>
                        <a:t>4s</a:t>
                      </a:r>
                    </a:p>
                  </a:txBody>
                  <a:tcPr anchor="ctr"/>
                </a:tc>
                <a:tc>
                  <a:txBody>
                    <a:bodyPr/>
                    <a:lstStyle/>
                    <a:p>
                      <a:pPr algn="ctr"/>
                      <a:r>
                        <a:rPr lang="en-US" sz="2800" dirty="0"/>
                        <a:t>2s</a:t>
                      </a:r>
                    </a:p>
                  </a:txBody>
                  <a:tcPr anchor="ctr"/>
                </a:tc>
                <a:tc>
                  <a:txBody>
                    <a:bodyPr/>
                    <a:lstStyle/>
                    <a:p>
                      <a:pPr algn="ctr"/>
                      <a:r>
                        <a:rPr lang="en-US" sz="2800" dirty="0"/>
                        <a:t>1s</a:t>
                      </a:r>
                    </a:p>
                  </a:txBody>
                  <a:tcPr anchor="ctr"/>
                </a:tc>
                <a:extLst>
                  <a:ext uri="{0D108BD9-81ED-4DB2-BD59-A6C34878D82A}">
                    <a16:rowId xmlns:a16="http://schemas.microsoft.com/office/drawing/2014/main" val="3536912810"/>
                  </a:ext>
                </a:extLst>
              </a:tr>
            </a:tbl>
          </a:graphicData>
        </a:graphic>
      </p:graphicFrame>
      <p:sp>
        <p:nvSpPr>
          <p:cNvPr id="2" name="Rectangle: Rounded Corners 1">
            <a:extLst>
              <a:ext uri="{FF2B5EF4-FFF2-40B4-BE49-F238E27FC236}">
                <a16:creationId xmlns:a16="http://schemas.microsoft.com/office/drawing/2014/main" id="{6C31F13D-ABF2-41F4-A722-755B7C244F3E}"/>
              </a:ext>
            </a:extLst>
          </p:cNvPr>
          <p:cNvSpPr/>
          <p:nvPr/>
        </p:nvSpPr>
        <p:spPr>
          <a:xfrm>
            <a:off x="7608408" y="491322"/>
            <a:ext cx="3260035" cy="9796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sp>
        <p:nvSpPr>
          <p:cNvPr id="18" name="Arrow: Pentagon 17">
            <a:extLst>
              <a:ext uri="{FF2B5EF4-FFF2-40B4-BE49-F238E27FC236}">
                <a16:creationId xmlns:a16="http://schemas.microsoft.com/office/drawing/2014/main" id="{F791AB1D-74CC-47BA-B405-8E276510275E}"/>
              </a:ext>
            </a:extLst>
          </p:cNvPr>
          <p:cNvSpPr/>
          <p:nvPr/>
        </p:nvSpPr>
        <p:spPr>
          <a:xfrm rot="2520362">
            <a:off x="553040" y="1609760"/>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Binary</a:t>
            </a:r>
            <a:endParaRPr lang="en-US" dirty="0"/>
          </a:p>
        </p:txBody>
      </p:sp>
      <p:sp>
        <p:nvSpPr>
          <p:cNvPr id="19" name="Arrow: Pentagon 18">
            <a:extLst>
              <a:ext uri="{FF2B5EF4-FFF2-40B4-BE49-F238E27FC236}">
                <a16:creationId xmlns:a16="http://schemas.microsoft.com/office/drawing/2014/main" id="{AB7F0A69-D604-418E-A05F-354CD0D8FC8F}"/>
              </a:ext>
            </a:extLst>
          </p:cNvPr>
          <p:cNvSpPr/>
          <p:nvPr/>
        </p:nvSpPr>
        <p:spPr>
          <a:xfrm rot="2520362">
            <a:off x="553041" y="2255582"/>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20" name="Arrow: Pentagon 19">
            <a:extLst>
              <a:ext uri="{FF2B5EF4-FFF2-40B4-BE49-F238E27FC236}">
                <a16:creationId xmlns:a16="http://schemas.microsoft.com/office/drawing/2014/main" id="{D285379F-7FB2-437F-AFCF-5741DF8F69C9}"/>
              </a:ext>
            </a:extLst>
          </p:cNvPr>
          <p:cNvSpPr/>
          <p:nvPr/>
        </p:nvSpPr>
        <p:spPr>
          <a:xfrm rot="2520362">
            <a:off x="553041" y="2900669"/>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28" name="Plus Sign 27">
            <a:extLst>
              <a:ext uri="{FF2B5EF4-FFF2-40B4-BE49-F238E27FC236}">
                <a16:creationId xmlns:a16="http://schemas.microsoft.com/office/drawing/2014/main" id="{833623F9-DB3A-4DAF-BEA8-D90286A24FBE}"/>
              </a:ext>
            </a:extLst>
          </p:cNvPr>
          <p:cNvSpPr/>
          <p:nvPr/>
        </p:nvSpPr>
        <p:spPr>
          <a:xfrm>
            <a:off x="2944239" y="276499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8CBA0E20-0A88-47AB-847D-1B0B6C1E0F0C}"/>
              </a:ext>
            </a:extLst>
          </p:cNvPr>
          <p:cNvSpPr/>
          <p:nvPr/>
        </p:nvSpPr>
        <p:spPr>
          <a:xfrm>
            <a:off x="4022987" y="276499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7AD0577D-0961-4D9E-8D99-785658B78802}"/>
              </a:ext>
            </a:extLst>
          </p:cNvPr>
          <p:cNvSpPr/>
          <p:nvPr/>
        </p:nvSpPr>
        <p:spPr>
          <a:xfrm>
            <a:off x="5136880" y="278687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F2816AFD-A8D3-4BB1-B567-59E7DB476C36}"/>
              </a:ext>
            </a:extLst>
          </p:cNvPr>
          <p:cNvSpPr/>
          <p:nvPr/>
        </p:nvSpPr>
        <p:spPr>
          <a:xfrm>
            <a:off x="7363835" y="276499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AA5351D6-BE51-4D8A-A76A-0E6BB6A174C7}"/>
              </a:ext>
            </a:extLst>
          </p:cNvPr>
          <p:cNvSpPr/>
          <p:nvPr/>
        </p:nvSpPr>
        <p:spPr>
          <a:xfrm>
            <a:off x="9556476" y="2789881"/>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85877578-A725-434A-B800-EFAEB38CED5A}"/>
              </a:ext>
            </a:extLst>
          </p:cNvPr>
          <p:cNvSpPr/>
          <p:nvPr/>
        </p:nvSpPr>
        <p:spPr>
          <a:xfrm>
            <a:off x="6249942" y="2786866"/>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8C617EB7-A170-428A-B8B8-166A80033ED2}"/>
              </a:ext>
            </a:extLst>
          </p:cNvPr>
          <p:cNvSpPr/>
          <p:nvPr/>
        </p:nvSpPr>
        <p:spPr>
          <a:xfrm>
            <a:off x="8455963" y="2809771"/>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Arrow: Curved Down 40">
            <a:extLst>
              <a:ext uri="{FF2B5EF4-FFF2-40B4-BE49-F238E27FC236}">
                <a16:creationId xmlns:a16="http://schemas.microsoft.com/office/drawing/2014/main" id="{5E13E007-0694-437F-97BE-CB853FF19E63}"/>
              </a:ext>
            </a:extLst>
          </p:cNvPr>
          <p:cNvSpPr/>
          <p:nvPr/>
        </p:nvSpPr>
        <p:spPr>
          <a:xfrm flipH="1">
            <a:off x="8044070" y="750370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2" name="Plus Sign 41">
            <a:extLst>
              <a:ext uri="{FF2B5EF4-FFF2-40B4-BE49-F238E27FC236}">
                <a16:creationId xmlns:a16="http://schemas.microsoft.com/office/drawing/2014/main" id="{67F80500-575D-4851-B7CD-4C915C87D12E}"/>
              </a:ext>
            </a:extLst>
          </p:cNvPr>
          <p:cNvSpPr/>
          <p:nvPr/>
        </p:nvSpPr>
        <p:spPr>
          <a:xfrm>
            <a:off x="8455963" y="705046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Arrow: Curved Down 42">
            <a:extLst>
              <a:ext uri="{FF2B5EF4-FFF2-40B4-BE49-F238E27FC236}">
                <a16:creationId xmlns:a16="http://schemas.microsoft.com/office/drawing/2014/main" id="{8C7D791A-BE2A-4AD1-AE93-9FD49FAF662E}"/>
              </a:ext>
            </a:extLst>
          </p:cNvPr>
          <p:cNvSpPr/>
          <p:nvPr/>
        </p:nvSpPr>
        <p:spPr>
          <a:xfrm flipH="1">
            <a:off x="5827291" y="7496737"/>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4" name="Arrow: Curved Down 43">
            <a:extLst>
              <a:ext uri="{FF2B5EF4-FFF2-40B4-BE49-F238E27FC236}">
                <a16:creationId xmlns:a16="http://schemas.microsoft.com/office/drawing/2014/main" id="{0037C07E-762B-4ED3-A812-BA039B71C2E4}"/>
              </a:ext>
            </a:extLst>
          </p:cNvPr>
          <p:cNvSpPr/>
          <p:nvPr/>
        </p:nvSpPr>
        <p:spPr>
          <a:xfrm flipH="1">
            <a:off x="3567547" y="750370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5" name="Plus Sign 44">
            <a:extLst>
              <a:ext uri="{FF2B5EF4-FFF2-40B4-BE49-F238E27FC236}">
                <a16:creationId xmlns:a16="http://schemas.microsoft.com/office/drawing/2014/main" id="{43553A9F-C008-44ED-9CDF-C9119F49720F}"/>
              </a:ext>
            </a:extLst>
          </p:cNvPr>
          <p:cNvSpPr/>
          <p:nvPr/>
        </p:nvSpPr>
        <p:spPr>
          <a:xfrm>
            <a:off x="6256861" y="7024275"/>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2D1881-2045-4A7C-A670-4FEDADB15AE7}"/>
              </a:ext>
            </a:extLst>
          </p:cNvPr>
          <p:cNvSpPr txBox="1"/>
          <p:nvPr/>
        </p:nvSpPr>
        <p:spPr>
          <a:xfrm>
            <a:off x="2168975" y="4214191"/>
            <a:ext cx="8419511" cy="1631216"/>
          </a:xfrm>
          <a:prstGeom prst="rect">
            <a:avLst/>
          </a:prstGeom>
          <a:noFill/>
        </p:spPr>
        <p:txBody>
          <a:bodyPr wrap="square" rtlCol="0">
            <a:spAutoFit/>
          </a:bodyPr>
          <a:lstStyle/>
          <a:p>
            <a:pPr algn="ctr"/>
            <a:r>
              <a:rPr lang="en-US" sz="3200" dirty="0"/>
              <a:t>Or</a:t>
            </a:r>
          </a:p>
          <a:p>
            <a:pPr algn="ctr"/>
            <a:endParaRPr lang="en-US" sz="3200" dirty="0"/>
          </a:p>
          <a:p>
            <a:pPr algn="ctr"/>
            <a:r>
              <a:rPr lang="en-US" sz="3600" b="1" dirty="0"/>
              <a:t>128 + 64 + 32 + 8 + 2 +1 = 235</a:t>
            </a:r>
          </a:p>
        </p:txBody>
      </p:sp>
    </p:spTree>
    <p:extLst>
      <p:ext uri="{BB962C8B-B14F-4D97-AF65-F5344CB8AC3E}">
        <p14:creationId xmlns:p14="http://schemas.microsoft.com/office/powerpoint/2010/main" val="12058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Convert to Decimal</a:t>
            </a:r>
          </a:p>
        </p:txBody>
      </p:sp>
      <p:sp>
        <p:nvSpPr>
          <p:cNvPr id="2" name="Rectangle: Rounded Corners 1">
            <a:extLst>
              <a:ext uri="{FF2B5EF4-FFF2-40B4-BE49-F238E27FC236}">
                <a16:creationId xmlns:a16="http://schemas.microsoft.com/office/drawing/2014/main" id="{6C31F13D-ABF2-41F4-A722-755B7C244F3E}"/>
              </a:ext>
            </a:extLst>
          </p:cNvPr>
          <p:cNvSpPr/>
          <p:nvPr/>
        </p:nvSpPr>
        <p:spPr>
          <a:xfrm>
            <a:off x="7648164" y="491323"/>
            <a:ext cx="3271629" cy="91736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graphicFrame>
        <p:nvGraphicFramePr>
          <p:cNvPr id="35" name="Content Placeholder 4">
            <a:extLst>
              <a:ext uri="{FF2B5EF4-FFF2-40B4-BE49-F238E27FC236}">
                <a16:creationId xmlns:a16="http://schemas.microsoft.com/office/drawing/2014/main" id="{89F47821-9667-415E-A7AF-D8942C4C858B}"/>
              </a:ext>
            </a:extLst>
          </p:cNvPr>
          <p:cNvGraphicFramePr>
            <a:graphicFrameLocks/>
          </p:cNvGraphicFramePr>
          <p:nvPr>
            <p:extLst>
              <p:ext uri="{D42A27DB-BD31-4B8C-83A1-F6EECF244321}">
                <p14:modId xmlns:p14="http://schemas.microsoft.com/office/powerpoint/2010/main" val="1063984413"/>
              </p:ext>
            </p:extLst>
          </p:nvPr>
        </p:nvGraphicFramePr>
        <p:xfrm>
          <a:off x="2014330" y="1510742"/>
          <a:ext cx="8836240" cy="2194560"/>
        </p:xfrm>
        <a:graphic>
          <a:graphicData uri="http://schemas.openxmlformats.org/drawingml/2006/table">
            <a:tbl>
              <a:tblPr firstRow="1" bandRow="1">
                <a:tableStyleId>{BC89EF96-8CEA-46FF-86C4-4CE0E7609802}</a:tableStyleId>
              </a:tblPr>
              <a:tblGrid>
                <a:gridCol w="2209060">
                  <a:extLst>
                    <a:ext uri="{9D8B030D-6E8A-4147-A177-3AD203B41FA5}">
                      <a16:colId xmlns:a16="http://schemas.microsoft.com/office/drawing/2014/main" val="1651351712"/>
                    </a:ext>
                  </a:extLst>
                </a:gridCol>
                <a:gridCol w="2209060">
                  <a:extLst>
                    <a:ext uri="{9D8B030D-6E8A-4147-A177-3AD203B41FA5}">
                      <a16:colId xmlns:a16="http://schemas.microsoft.com/office/drawing/2014/main" val="3273821958"/>
                    </a:ext>
                  </a:extLst>
                </a:gridCol>
                <a:gridCol w="2209060">
                  <a:extLst>
                    <a:ext uri="{9D8B030D-6E8A-4147-A177-3AD203B41FA5}">
                      <a16:colId xmlns:a16="http://schemas.microsoft.com/office/drawing/2014/main" val="3781115588"/>
                    </a:ext>
                  </a:extLst>
                </a:gridCol>
                <a:gridCol w="2209060">
                  <a:extLst>
                    <a:ext uri="{9D8B030D-6E8A-4147-A177-3AD203B41FA5}">
                      <a16:colId xmlns:a16="http://schemas.microsoft.com/office/drawing/2014/main" val="2717841378"/>
                    </a:ext>
                  </a:extLst>
                </a:gridCol>
              </a:tblGrid>
              <a:tr h="548640">
                <a:tc gridSpan="4">
                  <a:txBody>
                    <a:bodyPr/>
                    <a:lstStyle/>
                    <a:p>
                      <a:r>
                        <a:rPr lang="en-US" sz="2800" dirty="0"/>
                        <a:t>Octal</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endParaRPr>
                    </a:p>
                  </a:txBody>
                  <a:tcPr anchor="ctr"/>
                </a:tc>
                <a:tc>
                  <a:txBody>
                    <a:bodyPr/>
                    <a:lstStyle/>
                    <a:p>
                      <a:pPr algn="ctr"/>
                      <a:r>
                        <a:rPr lang="en-US" sz="2800" kern="1200" dirty="0">
                          <a:solidFill>
                            <a:srgbClr val="FF0000"/>
                          </a:solidFill>
                          <a:latin typeface="+mn-lt"/>
                          <a:ea typeface="+mn-ea"/>
                          <a:cs typeface="+mn-cs"/>
                        </a:rPr>
                        <a:t>3</a:t>
                      </a:r>
                    </a:p>
                  </a:txBody>
                  <a:tcPr anchor="ctr"/>
                </a:tc>
                <a:tc>
                  <a:txBody>
                    <a:bodyPr/>
                    <a:lstStyle/>
                    <a:p>
                      <a:pPr algn="ctr"/>
                      <a:r>
                        <a:rPr lang="en-US" sz="2800" kern="1200" dirty="0">
                          <a:solidFill>
                            <a:srgbClr val="FF0000"/>
                          </a:solidFill>
                          <a:latin typeface="+mn-lt"/>
                          <a:ea typeface="+mn-ea"/>
                          <a:cs typeface="+mn-cs"/>
                        </a:rPr>
                        <a:t>5</a:t>
                      </a:r>
                    </a:p>
                  </a:txBody>
                  <a:tcPr anchor="ctr"/>
                </a:tc>
                <a:tc>
                  <a:txBody>
                    <a:bodyPr/>
                    <a:lstStyle/>
                    <a:p>
                      <a:pPr algn="ctr"/>
                      <a:r>
                        <a:rPr lang="en-US" sz="2800" kern="1200" dirty="0">
                          <a:solidFill>
                            <a:srgbClr val="FF0000"/>
                          </a:solidFill>
                          <a:latin typeface="+mn-lt"/>
                          <a:ea typeface="+mn-ea"/>
                          <a:cs typeface="+mn-cs"/>
                        </a:rPr>
                        <a:t>3</a:t>
                      </a:r>
                    </a:p>
                  </a:txBody>
                  <a:tcPr anchor="ctr"/>
                </a:tc>
                <a:extLst>
                  <a:ext uri="{0D108BD9-81ED-4DB2-BD59-A6C34878D82A}">
                    <a16:rowId xmlns:a16="http://schemas.microsoft.com/office/drawing/2014/main" val="1771974225"/>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endParaRPr>
                    </a:p>
                  </a:txBody>
                  <a:tcPr anchor="ctr"/>
                </a:tc>
                <a:tc>
                  <a:txBody>
                    <a:bodyPr/>
                    <a:lstStyle/>
                    <a:p>
                      <a:pPr algn="ctr"/>
                      <a:r>
                        <a:rPr lang="en-US" sz="2800" kern="1200" dirty="0">
                          <a:solidFill>
                            <a:schemeClr val="tx1"/>
                          </a:solidFill>
                          <a:latin typeface="+mn-lt"/>
                          <a:ea typeface="+mn-ea"/>
                          <a:cs typeface="+mn-cs"/>
                        </a:rPr>
                        <a:t>3 x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latin typeface="+mn-lt"/>
                          <a:ea typeface="+mn-ea"/>
                          <a:cs typeface="+mn-cs"/>
                        </a:rPr>
                        <a:t>5 x 8</a:t>
                      </a:r>
                    </a:p>
                  </a:txBody>
                  <a:tcPr anchor="ctr"/>
                </a:tc>
                <a:tc>
                  <a:txBody>
                    <a:bodyPr/>
                    <a:lstStyle/>
                    <a:p>
                      <a:pPr algn="ctr"/>
                      <a:r>
                        <a:rPr lang="en-US" sz="2800" kern="1200" dirty="0">
                          <a:solidFill>
                            <a:schemeClr val="tx1"/>
                          </a:solidFill>
                          <a:latin typeface="+mn-lt"/>
                          <a:ea typeface="+mn-ea"/>
                          <a:cs typeface="+mn-cs"/>
                        </a:rPr>
                        <a:t>3 x 1</a:t>
                      </a:r>
                    </a:p>
                  </a:txBody>
                  <a:tcPr anchor="ctr"/>
                </a:tc>
                <a:extLst>
                  <a:ext uri="{0D108BD9-81ED-4DB2-BD59-A6C34878D82A}">
                    <a16:rowId xmlns:a16="http://schemas.microsoft.com/office/drawing/2014/main" val="934840053"/>
                  </a:ext>
                </a:extLst>
              </a:tr>
              <a:tr h="548640">
                <a:tc>
                  <a:txBody>
                    <a:bodyPr/>
                    <a:lstStyle/>
                    <a:p>
                      <a:pPr algn="ctr"/>
                      <a:r>
                        <a:rPr lang="en-US" sz="2800" dirty="0"/>
                        <a:t>512s</a:t>
                      </a:r>
                    </a:p>
                  </a:txBody>
                  <a:tcPr anchor="ctr"/>
                </a:tc>
                <a:tc>
                  <a:txBody>
                    <a:bodyPr/>
                    <a:lstStyle/>
                    <a:p>
                      <a:pPr algn="ctr"/>
                      <a:r>
                        <a:rPr lang="en-US" sz="2800" dirty="0"/>
                        <a:t>64s</a:t>
                      </a:r>
                    </a:p>
                  </a:txBody>
                  <a:tcPr anchor="ctr"/>
                </a:tc>
                <a:tc>
                  <a:txBody>
                    <a:bodyPr/>
                    <a:lstStyle/>
                    <a:p>
                      <a:pPr algn="ctr"/>
                      <a:r>
                        <a:rPr lang="en-US" sz="2800" dirty="0"/>
                        <a:t>8s</a:t>
                      </a:r>
                    </a:p>
                  </a:txBody>
                  <a:tcPr anchor="ctr"/>
                </a:tc>
                <a:tc>
                  <a:txBody>
                    <a:bodyPr/>
                    <a:lstStyle/>
                    <a:p>
                      <a:pPr algn="ctr"/>
                      <a:r>
                        <a:rPr lang="en-US" sz="2800" dirty="0"/>
                        <a:t>1s</a:t>
                      </a:r>
                    </a:p>
                  </a:txBody>
                  <a:tcPr anchor="ctr"/>
                </a:tc>
                <a:extLst>
                  <a:ext uri="{0D108BD9-81ED-4DB2-BD59-A6C34878D82A}">
                    <a16:rowId xmlns:a16="http://schemas.microsoft.com/office/drawing/2014/main" val="2662383992"/>
                  </a:ext>
                </a:extLst>
              </a:tr>
            </a:tbl>
          </a:graphicData>
        </a:graphic>
      </p:graphicFrame>
      <p:sp>
        <p:nvSpPr>
          <p:cNvPr id="38" name="Arrow: Pentagon 37">
            <a:extLst>
              <a:ext uri="{FF2B5EF4-FFF2-40B4-BE49-F238E27FC236}">
                <a16:creationId xmlns:a16="http://schemas.microsoft.com/office/drawing/2014/main" id="{4BA44E7E-FC9E-486E-A496-8B296B8988EA}"/>
              </a:ext>
            </a:extLst>
          </p:cNvPr>
          <p:cNvSpPr/>
          <p:nvPr/>
        </p:nvSpPr>
        <p:spPr>
          <a:xfrm rot="2520362">
            <a:off x="539788" y="1653873"/>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Octal</a:t>
            </a:r>
            <a:endParaRPr lang="en-US" dirty="0"/>
          </a:p>
        </p:txBody>
      </p:sp>
      <p:sp>
        <p:nvSpPr>
          <p:cNvPr id="39" name="Arrow: Pentagon 38">
            <a:extLst>
              <a:ext uri="{FF2B5EF4-FFF2-40B4-BE49-F238E27FC236}">
                <a16:creationId xmlns:a16="http://schemas.microsoft.com/office/drawing/2014/main" id="{4883131D-5874-439D-8176-7AD0B0048789}"/>
              </a:ext>
            </a:extLst>
          </p:cNvPr>
          <p:cNvSpPr/>
          <p:nvPr/>
        </p:nvSpPr>
        <p:spPr>
          <a:xfrm rot="2520362">
            <a:off x="553039" y="2342983"/>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40" name="Arrow: Pentagon 39">
            <a:extLst>
              <a:ext uri="{FF2B5EF4-FFF2-40B4-BE49-F238E27FC236}">
                <a16:creationId xmlns:a16="http://schemas.microsoft.com/office/drawing/2014/main" id="{4CFF5784-6442-4B42-BF75-49484D60BE6A}"/>
              </a:ext>
            </a:extLst>
          </p:cNvPr>
          <p:cNvSpPr/>
          <p:nvPr/>
        </p:nvSpPr>
        <p:spPr>
          <a:xfrm rot="2520362">
            <a:off x="546415" y="2985717"/>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41" name="Arrow: Curved Down 40">
            <a:extLst>
              <a:ext uri="{FF2B5EF4-FFF2-40B4-BE49-F238E27FC236}">
                <a16:creationId xmlns:a16="http://schemas.microsoft.com/office/drawing/2014/main" id="{5E13E007-0694-437F-97BE-CB853FF19E63}"/>
              </a:ext>
            </a:extLst>
          </p:cNvPr>
          <p:cNvSpPr/>
          <p:nvPr/>
        </p:nvSpPr>
        <p:spPr>
          <a:xfrm flipH="1">
            <a:off x="8044070" y="750370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2" name="Plus Sign 41">
            <a:extLst>
              <a:ext uri="{FF2B5EF4-FFF2-40B4-BE49-F238E27FC236}">
                <a16:creationId xmlns:a16="http://schemas.microsoft.com/office/drawing/2014/main" id="{67F80500-575D-4851-B7CD-4C915C87D12E}"/>
              </a:ext>
            </a:extLst>
          </p:cNvPr>
          <p:cNvSpPr/>
          <p:nvPr/>
        </p:nvSpPr>
        <p:spPr>
          <a:xfrm>
            <a:off x="8455963" y="705046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Arrow: Curved Down 42">
            <a:extLst>
              <a:ext uri="{FF2B5EF4-FFF2-40B4-BE49-F238E27FC236}">
                <a16:creationId xmlns:a16="http://schemas.microsoft.com/office/drawing/2014/main" id="{8C7D791A-BE2A-4AD1-AE93-9FD49FAF662E}"/>
              </a:ext>
            </a:extLst>
          </p:cNvPr>
          <p:cNvSpPr/>
          <p:nvPr/>
        </p:nvSpPr>
        <p:spPr>
          <a:xfrm flipH="1">
            <a:off x="5827291" y="7496737"/>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4" name="Arrow: Curved Down 43">
            <a:extLst>
              <a:ext uri="{FF2B5EF4-FFF2-40B4-BE49-F238E27FC236}">
                <a16:creationId xmlns:a16="http://schemas.microsoft.com/office/drawing/2014/main" id="{0037C07E-762B-4ED3-A812-BA039B71C2E4}"/>
              </a:ext>
            </a:extLst>
          </p:cNvPr>
          <p:cNvSpPr/>
          <p:nvPr/>
        </p:nvSpPr>
        <p:spPr>
          <a:xfrm flipH="1">
            <a:off x="3567547" y="750370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5" name="Plus Sign 44">
            <a:extLst>
              <a:ext uri="{FF2B5EF4-FFF2-40B4-BE49-F238E27FC236}">
                <a16:creationId xmlns:a16="http://schemas.microsoft.com/office/drawing/2014/main" id="{43553A9F-C008-44ED-9CDF-C9119F49720F}"/>
              </a:ext>
            </a:extLst>
          </p:cNvPr>
          <p:cNvSpPr/>
          <p:nvPr/>
        </p:nvSpPr>
        <p:spPr>
          <a:xfrm>
            <a:off x="6256861" y="7024275"/>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C2A5F40F-1D94-4110-8DCF-8EE639076D24}"/>
              </a:ext>
            </a:extLst>
          </p:cNvPr>
          <p:cNvSpPr/>
          <p:nvPr/>
        </p:nvSpPr>
        <p:spPr>
          <a:xfrm>
            <a:off x="6241423" y="2726783"/>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F06F03CB-9E13-4ED8-B9E9-C4A079A60C2C}"/>
              </a:ext>
            </a:extLst>
          </p:cNvPr>
          <p:cNvSpPr/>
          <p:nvPr/>
        </p:nvSpPr>
        <p:spPr>
          <a:xfrm>
            <a:off x="8455962" y="2726783"/>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B901F69-1C20-4D96-B37D-CFE809C3CB00}"/>
              </a:ext>
            </a:extLst>
          </p:cNvPr>
          <p:cNvSpPr txBox="1"/>
          <p:nvPr/>
        </p:nvSpPr>
        <p:spPr>
          <a:xfrm>
            <a:off x="2031667" y="4221538"/>
            <a:ext cx="8419511" cy="1692771"/>
          </a:xfrm>
          <a:prstGeom prst="rect">
            <a:avLst/>
          </a:prstGeom>
          <a:noFill/>
        </p:spPr>
        <p:txBody>
          <a:bodyPr wrap="square" rtlCol="0">
            <a:spAutoFit/>
          </a:bodyPr>
          <a:lstStyle/>
          <a:p>
            <a:pPr algn="ctr"/>
            <a:r>
              <a:rPr lang="en-US" sz="3200" dirty="0"/>
              <a:t>Or</a:t>
            </a:r>
          </a:p>
          <a:p>
            <a:pPr algn="ctr"/>
            <a:r>
              <a:rPr lang="en-US" sz="3600" b="1" dirty="0"/>
              <a:t>(3 x 64) + (5 x 8) + (3 x 1) = 235</a:t>
            </a:r>
          </a:p>
          <a:p>
            <a:pPr algn="ctr"/>
            <a:r>
              <a:rPr lang="en-US" sz="3600" b="1" dirty="0"/>
              <a:t>192 + 40 + 3 = 235</a:t>
            </a:r>
          </a:p>
        </p:txBody>
      </p:sp>
    </p:spTree>
    <p:extLst>
      <p:ext uri="{BB962C8B-B14F-4D97-AF65-F5344CB8AC3E}">
        <p14:creationId xmlns:p14="http://schemas.microsoft.com/office/powerpoint/2010/main" val="5124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Convert to Decimal</a:t>
            </a:r>
          </a:p>
        </p:txBody>
      </p:sp>
      <p:sp>
        <p:nvSpPr>
          <p:cNvPr id="2" name="Rectangle: Rounded Corners 1">
            <a:extLst>
              <a:ext uri="{FF2B5EF4-FFF2-40B4-BE49-F238E27FC236}">
                <a16:creationId xmlns:a16="http://schemas.microsoft.com/office/drawing/2014/main" id="{6C31F13D-ABF2-41F4-A722-755B7C244F3E}"/>
              </a:ext>
            </a:extLst>
          </p:cNvPr>
          <p:cNvSpPr/>
          <p:nvPr/>
        </p:nvSpPr>
        <p:spPr>
          <a:xfrm>
            <a:off x="7648164" y="491323"/>
            <a:ext cx="3271629" cy="91736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Example Number:</a:t>
            </a:r>
          </a:p>
          <a:p>
            <a:pPr algn="ctr"/>
            <a:r>
              <a:rPr lang="en-US" sz="2800" dirty="0">
                <a:ln w="0"/>
                <a:solidFill>
                  <a:srgbClr val="FF0000"/>
                </a:solidFill>
                <a:effectLst>
                  <a:outerShdw blurRad="38100" dist="19050" dir="2700000" algn="tl" rotWithShape="0">
                    <a:schemeClr val="dk1">
                      <a:alpha val="40000"/>
                    </a:schemeClr>
                  </a:outerShdw>
                </a:effectLst>
              </a:rPr>
              <a:t>235</a:t>
            </a:r>
          </a:p>
        </p:txBody>
      </p:sp>
      <p:graphicFrame>
        <p:nvGraphicFramePr>
          <p:cNvPr id="35" name="Content Placeholder 4">
            <a:extLst>
              <a:ext uri="{FF2B5EF4-FFF2-40B4-BE49-F238E27FC236}">
                <a16:creationId xmlns:a16="http://schemas.microsoft.com/office/drawing/2014/main" id="{89F47821-9667-415E-A7AF-D8942C4C858B}"/>
              </a:ext>
            </a:extLst>
          </p:cNvPr>
          <p:cNvGraphicFramePr>
            <a:graphicFrameLocks/>
          </p:cNvGraphicFramePr>
          <p:nvPr>
            <p:extLst>
              <p:ext uri="{D42A27DB-BD31-4B8C-83A1-F6EECF244321}">
                <p14:modId xmlns:p14="http://schemas.microsoft.com/office/powerpoint/2010/main" val="3320942377"/>
              </p:ext>
            </p:extLst>
          </p:nvPr>
        </p:nvGraphicFramePr>
        <p:xfrm>
          <a:off x="2014330" y="1510742"/>
          <a:ext cx="8836240" cy="2225040"/>
        </p:xfrm>
        <a:graphic>
          <a:graphicData uri="http://schemas.openxmlformats.org/drawingml/2006/table">
            <a:tbl>
              <a:tblPr firstRow="1" bandRow="1">
                <a:tableStyleId>{BC89EF96-8CEA-46FF-86C4-4CE0E7609802}</a:tableStyleId>
              </a:tblPr>
              <a:tblGrid>
                <a:gridCol w="2209060">
                  <a:extLst>
                    <a:ext uri="{9D8B030D-6E8A-4147-A177-3AD203B41FA5}">
                      <a16:colId xmlns:a16="http://schemas.microsoft.com/office/drawing/2014/main" val="1651351712"/>
                    </a:ext>
                  </a:extLst>
                </a:gridCol>
                <a:gridCol w="2209060">
                  <a:extLst>
                    <a:ext uri="{9D8B030D-6E8A-4147-A177-3AD203B41FA5}">
                      <a16:colId xmlns:a16="http://schemas.microsoft.com/office/drawing/2014/main" val="3273821958"/>
                    </a:ext>
                  </a:extLst>
                </a:gridCol>
                <a:gridCol w="2209060">
                  <a:extLst>
                    <a:ext uri="{9D8B030D-6E8A-4147-A177-3AD203B41FA5}">
                      <a16:colId xmlns:a16="http://schemas.microsoft.com/office/drawing/2014/main" val="3781115588"/>
                    </a:ext>
                  </a:extLst>
                </a:gridCol>
                <a:gridCol w="2209060">
                  <a:extLst>
                    <a:ext uri="{9D8B030D-6E8A-4147-A177-3AD203B41FA5}">
                      <a16:colId xmlns:a16="http://schemas.microsoft.com/office/drawing/2014/main" val="2717841378"/>
                    </a:ext>
                  </a:extLst>
                </a:gridCol>
              </a:tblGrid>
              <a:tr h="548640">
                <a:tc gridSpan="4">
                  <a:txBody>
                    <a:bodyPr/>
                    <a:lstStyle/>
                    <a:p>
                      <a:r>
                        <a:rPr lang="en-US" sz="2800" dirty="0"/>
                        <a:t>Hexadecimal</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9507"/>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endParaRPr>
                    </a:p>
                  </a:txBody>
                  <a:tcPr anchor="ctr"/>
                </a:tc>
                <a:tc>
                  <a:txBody>
                    <a:bodyPr/>
                    <a:lstStyle/>
                    <a:p>
                      <a:pPr algn="ctr"/>
                      <a:endParaRPr lang="en-US" sz="2800" kern="1200" dirty="0">
                        <a:solidFill>
                          <a:srgbClr val="FF0000"/>
                        </a:solidFill>
                        <a:latin typeface="+mn-lt"/>
                        <a:ea typeface="+mn-ea"/>
                        <a:cs typeface="+mn-cs"/>
                      </a:endParaRPr>
                    </a:p>
                  </a:txBody>
                  <a:tcPr anchor="ctr"/>
                </a:tc>
                <a:tc>
                  <a:txBody>
                    <a:bodyPr/>
                    <a:lstStyle/>
                    <a:p>
                      <a:pPr algn="ctr"/>
                      <a:r>
                        <a:rPr lang="en-US" sz="3200" kern="1200" dirty="0">
                          <a:solidFill>
                            <a:srgbClr val="FF0000"/>
                          </a:solidFill>
                          <a:latin typeface="+mn-lt"/>
                          <a:ea typeface="+mn-ea"/>
                          <a:cs typeface="+mn-cs"/>
                        </a:rPr>
                        <a:t>E </a:t>
                      </a:r>
                      <a:r>
                        <a:rPr lang="en-US" sz="3200" kern="1200" dirty="0">
                          <a:solidFill>
                            <a:schemeClr val="tx1"/>
                          </a:solidFill>
                          <a:latin typeface="+mn-lt"/>
                          <a:ea typeface="+mn-ea"/>
                          <a:cs typeface="+mn-cs"/>
                        </a:rPr>
                        <a:t>(14)</a:t>
                      </a:r>
                    </a:p>
                  </a:txBody>
                  <a:tcPr anchor="ctr"/>
                </a:tc>
                <a:tc>
                  <a:txBody>
                    <a:bodyPr/>
                    <a:lstStyle/>
                    <a:p>
                      <a:pPr algn="ctr"/>
                      <a:r>
                        <a:rPr lang="en-US" sz="3200" kern="1200" dirty="0">
                          <a:solidFill>
                            <a:srgbClr val="FF0000"/>
                          </a:solidFill>
                          <a:latin typeface="+mn-lt"/>
                          <a:ea typeface="+mn-ea"/>
                          <a:cs typeface="+mn-cs"/>
                        </a:rPr>
                        <a:t>B </a:t>
                      </a:r>
                      <a:r>
                        <a:rPr lang="en-US" sz="3200" kern="1200" dirty="0">
                          <a:solidFill>
                            <a:schemeClr val="tx1"/>
                          </a:solidFill>
                          <a:latin typeface="+mn-lt"/>
                          <a:ea typeface="+mn-ea"/>
                          <a:cs typeface="+mn-cs"/>
                        </a:rPr>
                        <a:t>(11)</a:t>
                      </a:r>
                    </a:p>
                  </a:txBody>
                  <a:tcPr anchor="ctr"/>
                </a:tc>
                <a:extLst>
                  <a:ext uri="{0D108BD9-81ED-4DB2-BD59-A6C34878D82A}">
                    <a16:rowId xmlns:a16="http://schemas.microsoft.com/office/drawing/2014/main" val="1771974225"/>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endParaRPr>
                    </a:p>
                  </a:txBody>
                  <a:tcPr anchor="ctr"/>
                </a:tc>
                <a:tc>
                  <a:txBody>
                    <a:bodyPr/>
                    <a:lstStyle/>
                    <a:p>
                      <a:pPr algn="ctr"/>
                      <a:endParaRPr lang="en-US" sz="2800"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latin typeface="+mn-lt"/>
                          <a:ea typeface="+mn-ea"/>
                          <a:cs typeface="+mn-cs"/>
                        </a:rPr>
                        <a:t>14 x 16</a:t>
                      </a:r>
                    </a:p>
                  </a:txBody>
                  <a:tcPr anchor="ctr"/>
                </a:tc>
                <a:tc>
                  <a:txBody>
                    <a:bodyPr/>
                    <a:lstStyle/>
                    <a:p>
                      <a:pPr algn="ctr"/>
                      <a:r>
                        <a:rPr lang="en-US" sz="2800" kern="1200" dirty="0">
                          <a:solidFill>
                            <a:schemeClr val="tx1"/>
                          </a:solidFill>
                          <a:latin typeface="+mn-lt"/>
                          <a:ea typeface="+mn-ea"/>
                          <a:cs typeface="+mn-cs"/>
                        </a:rPr>
                        <a:t>11 x 1</a:t>
                      </a:r>
                    </a:p>
                  </a:txBody>
                  <a:tcPr anchor="ctr"/>
                </a:tc>
                <a:extLst>
                  <a:ext uri="{0D108BD9-81ED-4DB2-BD59-A6C34878D82A}">
                    <a16:rowId xmlns:a16="http://schemas.microsoft.com/office/drawing/2014/main" val="934840053"/>
                  </a:ext>
                </a:extLst>
              </a:tr>
              <a:tr h="548640">
                <a:tc>
                  <a:txBody>
                    <a:bodyPr/>
                    <a:lstStyle/>
                    <a:p>
                      <a:pPr algn="ctr"/>
                      <a:r>
                        <a:rPr lang="en-US" sz="2800" dirty="0"/>
                        <a:t>4096s</a:t>
                      </a:r>
                    </a:p>
                  </a:txBody>
                  <a:tcPr anchor="ctr"/>
                </a:tc>
                <a:tc>
                  <a:txBody>
                    <a:bodyPr/>
                    <a:lstStyle/>
                    <a:p>
                      <a:pPr algn="ctr"/>
                      <a:r>
                        <a:rPr lang="en-US" sz="2800" dirty="0"/>
                        <a:t>256s</a:t>
                      </a:r>
                    </a:p>
                  </a:txBody>
                  <a:tcPr anchor="ctr"/>
                </a:tc>
                <a:tc>
                  <a:txBody>
                    <a:bodyPr/>
                    <a:lstStyle/>
                    <a:p>
                      <a:pPr algn="ctr"/>
                      <a:r>
                        <a:rPr lang="en-US" sz="2800" dirty="0"/>
                        <a:t>16s</a:t>
                      </a:r>
                    </a:p>
                  </a:txBody>
                  <a:tcPr anchor="ctr"/>
                </a:tc>
                <a:tc>
                  <a:txBody>
                    <a:bodyPr/>
                    <a:lstStyle/>
                    <a:p>
                      <a:pPr algn="ctr"/>
                      <a:r>
                        <a:rPr lang="en-US" sz="2800" dirty="0"/>
                        <a:t>1s</a:t>
                      </a:r>
                    </a:p>
                  </a:txBody>
                  <a:tcPr anchor="ctr"/>
                </a:tc>
                <a:extLst>
                  <a:ext uri="{0D108BD9-81ED-4DB2-BD59-A6C34878D82A}">
                    <a16:rowId xmlns:a16="http://schemas.microsoft.com/office/drawing/2014/main" val="2662383992"/>
                  </a:ext>
                </a:extLst>
              </a:tr>
            </a:tbl>
          </a:graphicData>
        </a:graphic>
      </p:graphicFrame>
      <p:sp>
        <p:nvSpPr>
          <p:cNvPr id="38" name="Arrow: Pentagon 37">
            <a:extLst>
              <a:ext uri="{FF2B5EF4-FFF2-40B4-BE49-F238E27FC236}">
                <a16:creationId xmlns:a16="http://schemas.microsoft.com/office/drawing/2014/main" id="{4BA44E7E-FC9E-486E-A496-8B296B8988EA}"/>
              </a:ext>
            </a:extLst>
          </p:cNvPr>
          <p:cNvSpPr/>
          <p:nvPr/>
        </p:nvSpPr>
        <p:spPr>
          <a:xfrm rot="2520362">
            <a:off x="539788" y="1653873"/>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Hex</a:t>
            </a:r>
            <a:endParaRPr lang="en-US" dirty="0"/>
          </a:p>
        </p:txBody>
      </p:sp>
      <p:sp>
        <p:nvSpPr>
          <p:cNvPr id="39" name="Arrow: Pentagon 38">
            <a:extLst>
              <a:ext uri="{FF2B5EF4-FFF2-40B4-BE49-F238E27FC236}">
                <a16:creationId xmlns:a16="http://schemas.microsoft.com/office/drawing/2014/main" id="{4883131D-5874-439D-8176-7AD0B0048789}"/>
              </a:ext>
            </a:extLst>
          </p:cNvPr>
          <p:cNvSpPr/>
          <p:nvPr/>
        </p:nvSpPr>
        <p:spPr>
          <a:xfrm rot="2520362">
            <a:off x="553039" y="2342983"/>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Values</a:t>
            </a:r>
            <a:endParaRPr lang="en-US" dirty="0"/>
          </a:p>
        </p:txBody>
      </p:sp>
      <p:sp>
        <p:nvSpPr>
          <p:cNvPr id="40" name="Arrow: Pentagon 39">
            <a:extLst>
              <a:ext uri="{FF2B5EF4-FFF2-40B4-BE49-F238E27FC236}">
                <a16:creationId xmlns:a16="http://schemas.microsoft.com/office/drawing/2014/main" id="{4CFF5784-6442-4B42-BF75-49484D60BE6A}"/>
              </a:ext>
            </a:extLst>
          </p:cNvPr>
          <p:cNvSpPr/>
          <p:nvPr/>
        </p:nvSpPr>
        <p:spPr>
          <a:xfrm rot="2520362">
            <a:off x="546415" y="2985717"/>
            <a:ext cx="1686993" cy="43531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Places</a:t>
            </a:r>
            <a:endParaRPr lang="en-US" dirty="0"/>
          </a:p>
        </p:txBody>
      </p:sp>
      <p:sp>
        <p:nvSpPr>
          <p:cNvPr id="41" name="Arrow: Curved Down 40">
            <a:extLst>
              <a:ext uri="{FF2B5EF4-FFF2-40B4-BE49-F238E27FC236}">
                <a16:creationId xmlns:a16="http://schemas.microsoft.com/office/drawing/2014/main" id="{5E13E007-0694-437F-97BE-CB853FF19E63}"/>
              </a:ext>
            </a:extLst>
          </p:cNvPr>
          <p:cNvSpPr/>
          <p:nvPr/>
        </p:nvSpPr>
        <p:spPr>
          <a:xfrm flipH="1">
            <a:off x="8044070" y="750370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2" name="Plus Sign 41">
            <a:extLst>
              <a:ext uri="{FF2B5EF4-FFF2-40B4-BE49-F238E27FC236}">
                <a16:creationId xmlns:a16="http://schemas.microsoft.com/office/drawing/2014/main" id="{67F80500-575D-4851-B7CD-4C915C87D12E}"/>
              </a:ext>
            </a:extLst>
          </p:cNvPr>
          <p:cNvSpPr/>
          <p:nvPr/>
        </p:nvSpPr>
        <p:spPr>
          <a:xfrm>
            <a:off x="8455963" y="7050464"/>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Arrow: Curved Down 42">
            <a:extLst>
              <a:ext uri="{FF2B5EF4-FFF2-40B4-BE49-F238E27FC236}">
                <a16:creationId xmlns:a16="http://schemas.microsoft.com/office/drawing/2014/main" id="{8C7D791A-BE2A-4AD1-AE93-9FD49FAF662E}"/>
              </a:ext>
            </a:extLst>
          </p:cNvPr>
          <p:cNvSpPr/>
          <p:nvPr/>
        </p:nvSpPr>
        <p:spPr>
          <a:xfrm flipH="1">
            <a:off x="5827291" y="7496737"/>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4" name="Arrow: Curved Down 43">
            <a:extLst>
              <a:ext uri="{FF2B5EF4-FFF2-40B4-BE49-F238E27FC236}">
                <a16:creationId xmlns:a16="http://schemas.microsoft.com/office/drawing/2014/main" id="{0037C07E-762B-4ED3-A812-BA039B71C2E4}"/>
              </a:ext>
            </a:extLst>
          </p:cNvPr>
          <p:cNvSpPr/>
          <p:nvPr/>
        </p:nvSpPr>
        <p:spPr>
          <a:xfrm flipH="1">
            <a:off x="3567547" y="7503702"/>
            <a:ext cx="1179442" cy="35118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chemeClr val="tx1"/>
                </a:solidFill>
              </a:rPr>
              <a:t>x 8</a:t>
            </a:r>
          </a:p>
        </p:txBody>
      </p:sp>
      <p:sp>
        <p:nvSpPr>
          <p:cNvPr id="45" name="Plus Sign 44">
            <a:extLst>
              <a:ext uri="{FF2B5EF4-FFF2-40B4-BE49-F238E27FC236}">
                <a16:creationId xmlns:a16="http://schemas.microsoft.com/office/drawing/2014/main" id="{43553A9F-C008-44ED-9CDF-C9119F49720F}"/>
              </a:ext>
            </a:extLst>
          </p:cNvPr>
          <p:cNvSpPr/>
          <p:nvPr/>
        </p:nvSpPr>
        <p:spPr>
          <a:xfrm>
            <a:off x="6256861" y="7024275"/>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F06F03CB-9E13-4ED8-B9E9-C4A079A60C2C}"/>
              </a:ext>
            </a:extLst>
          </p:cNvPr>
          <p:cNvSpPr/>
          <p:nvPr/>
        </p:nvSpPr>
        <p:spPr>
          <a:xfrm>
            <a:off x="8455962" y="2726783"/>
            <a:ext cx="351177" cy="351184"/>
          </a:xfrm>
          <a:prstGeom prst="mathPlus">
            <a:avLst>
              <a:gd name="adj1" fmla="val 87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B901F69-1C20-4D96-B37D-CFE809C3CB00}"/>
              </a:ext>
            </a:extLst>
          </p:cNvPr>
          <p:cNvSpPr txBox="1"/>
          <p:nvPr/>
        </p:nvSpPr>
        <p:spPr>
          <a:xfrm>
            <a:off x="2031667" y="4221538"/>
            <a:ext cx="8419511" cy="1692771"/>
          </a:xfrm>
          <a:prstGeom prst="rect">
            <a:avLst/>
          </a:prstGeom>
          <a:noFill/>
        </p:spPr>
        <p:txBody>
          <a:bodyPr wrap="square" rtlCol="0">
            <a:spAutoFit/>
          </a:bodyPr>
          <a:lstStyle/>
          <a:p>
            <a:pPr algn="ctr"/>
            <a:r>
              <a:rPr lang="en-US" sz="3200" dirty="0"/>
              <a:t>Or</a:t>
            </a:r>
          </a:p>
          <a:p>
            <a:pPr algn="ctr"/>
            <a:r>
              <a:rPr lang="en-US" sz="3600" b="1" dirty="0"/>
              <a:t>(14 x 16) + (11 x 1) = 235</a:t>
            </a:r>
          </a:p>
          <a:p>
            <a:pPr algn="ctr"/>
            <a:r>
              <a:rPr lang="en-US" sz="3600" b="1" dirty="0"/>
              <a:t>224 + 11 = 235</a:t>
            </a:r>
          </a:p>
        </p:txBody>
      </p:sp>
    </p:spTree>
    <p:extLst>
      <p:ext uri="{BB962C8B-B14F-4D97-AF65-F5344CB8AC3E}">
        <p14:creationId xmlns:p14="http://schemas.microsoft.com/office/powerpoint/2010/main" val="21906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857857"/>
          </a:xfrm>
        </p:spPr>
        <p:txBody>
          <a:bodyPr>
            <a:normAutofit/>
          </a:bodyPr>
          <a:lstStyle/>
          <a:p>
            <a:r>
              <a:rPr lang="en-US" sz="4400" dirty="0"/>
              <a:t>Disclaimer!</a:t>
            </a:r>
          </a:p>
        </p:txBody>
      </p:sp>
      <p:sp>
        <p:nvSpPr>
          <p:cNvPr id="14" name="Content Placeholder 13"/>
          <p:cNvSpPr>
            <a:spLocks noGrp="1"/>
          </p:cNvSpPr>
          <p:nvPr>
            <p:ph idx="1"/>
          </p:nvPr>
        </p:nvSpPr>
        <p:spPr>
          <a:xfrm>
            <a:off x="598997" y="1659826"/>
            <a:ext cx="10877386" cy="4730814"/>
          </a:xfrm>
        </p:spPr>
        <p:txBody>
          <a:bodyPr>
            <a:normAutofit/>
          </a:bodyPr>
          <a:lstStyle/>
          <a:p>
            <a:pPr lvl="1">
              <a:buFont typeface="Wingdings" panose="05000000000000000000" pitchFamily="2" charset="2"/>
              <a:buChar char="Ø"/>
            </a:pPr>
            <a:r>
              <a:rPr lang="en-US" sz="4000" dirty="0"/>
              <a:t>When taking a test, such as a certification done at a Prometric Testing Center, you will not be allowed a calculator.</a:t>
            </a:r>
          </a:p>
          <a:p>
            <a:pPr lvl="1">
              <a:buFont typeface="Wingdings" panose="05000000000000000000" pitchFamily="2" charset="2"/>
              <a:buChar char="Ø"/>
            </a:pPr>
            <a:r>
              <a:rPr lang="en-US" sz="4000" dirty="0"/>
              <a:t>There are many other methods of doing number systems conversion.</a:t>
            </a:r>
          </a:p>
          <a:p>
            <a:pPr lvl="1">
              <a:buFont typeface="Wingdings" panose="05000000000000000000" pitchFamily="2" charset="2"/>
              <a:buChar char="Ø"/>
            </a:pPr>
            <a:r>
              <a:rPr lang="en-US" sz="4000" dirty="0"/>
              <a:t>An in depth study of number systems is not a component of this course.</a:t>
            </a:r>
          </a:p>
          <a:p>
            <a:pPr marL="365760" lvl="1" indent="0">
              <a:buNone/>
            </a:pPr>
            <a:endParaRPr lang="en-US" sz="4000" dirty="0"/>
          </a:p>
        </p:txBody>
      </p:sp>
    </p:spTree>
    <p:extLst>
      <p:ext uri="{BB962C8B-B14F-4D97-AF65-F5344CB8AC3E}">
        <p14:creationId xmlns:p14="http://schemas.microsoft.com/office/powerpoint/2010/main" val="215963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857857"/>
          </a:xfrm>
        </p:spPr>
        <p:txBody>
          <a:bodyPr>
            <a:normAutofit/>
          </a:bodyPr>
          <a:lstStyle/>
          <a:p>
            <a:r>
              <a:rPr lang="en-US" sz="4400" dirty="0"/>
              <a:t>Easier, softer conversion</a:t>
            </a:r>
          </a:p>
        </p:txBody>
      </p:sp>
      <p:sp>
        <p:nvSpPr>
          <p:cNvPr id="14" name="Content Placeholder 13"/>
          <p:cNvSpPr>
            <a:spLocks noGrp="1"/>
          </p:cNvSpPr>
          <p:nvPr>
            <p:ph idx="1"/>
          </p:nvPr>
        </p:nvSpPr>
        <p:spPr>
          <a:xfrm>
            <a:off x="1341120" y="1471203"/>
            <a:ext cx="9509760" cy="4730814"/>
          </a:xfrm>
        </p:spPr>
        <p:txBody>
          <a:bodyPr>
            <a:normAutofit lnSpcReduction="10000"/>
          </a:bodyPr>
          <a:lstStyle/>
          <a:p>
            <a:pPr lvl="1">
              <a:buFont typeface="Wingdings" panose="05000000000000000000" pitchFamily="2" charset="2"/>
              <a:buChar char="Ø"/>
            </a:pPr>
            <a:r>
              <a:rPr lang="en-US" sz="4000" dirty="0"/>
              <a:t>Converting number systems:</a:t>
            </a:r>
          </a:p>
          <a:p>
            <a:pPr lvl="3">
              <a:buFont typeface="Wingdings" panose="05000000000000000000" pitchFamily="2" charset="2"/>
              <a:buChar char="ü"/>
            </a:pPr>
            <a:r>
              <a:rPr lang="en-US" sz="3600" dirty="0"/>
              <a:t>Does not come naturally</a:t>
            </a:r>
          </a:p>
          <a:p>
            <a:pPr lvl="3">
              <a:buFont typeface="Wingdings" panose="05000000000000000000" pitchFamily="2" charset="2"/>
              <a:buChar char="ü"/>
            </a:pPr>
            <a:r>
              <a:rPr lang="en-US" sz="3600" dirty="0"/>
              <a:t>Can be time consuming</a:t>
            </a:r>
          </a:p>
          <a:p>
            <a:pPr lvl="3">
              <a:buFont typeface="Wingdings" panose="05000000000000000000" pitchFamily="2" charset="2"/>
              <a:buChar char="ü"/>
            </a:pPr>
            <a:r>
              <a:rPr lang="en-US" sz="3600" dirty="0"/>
              <a:t>Often like re-inventing the wheel</a:t>
            </a:r>
          </a:p>
          <a:p>
            <a:pPr lvl="3">
              <a:buFont typeface="Wingdings" panose="05000000000000000000" pitchFamily="2" charset="2"/>
              <a:buChar char="ü"/>
            </a:pPr>
            <a:r>
              <a:rPr lang="en-US" sz="3600" dirty="0"/>
              <a:t>May involve math mistakes</a:t>
            </a:r>
          </a:p>
          <a:p>
            <a:pPr lvl="3">
              <a:buFont typeface="Wingdings" panose="05000000000000000000" pitchFamily="2" charset="2"/>
              <a:buChar char="ü"/>
            </a:pPr>
            <a:r>
              <a:rPr lang="en-US" sz="3600" dirty="0"/>
              <a:t>Often </a:t>
            </a:r>
            <a:r>
              <a:rPr lang="en-US" sz="3600" u="sng" dirty="0"/>
              <a:t>necessary</a:t>
            </a:r>
            <a:r>
              <a:rPr lang="en-US" sz="3600" dirty="0"/>
              <a:t> in programming</a:t>
            </a:r>
          </a:p>
          <a:p>
            <a:pPr lvl="1">
              <a:buFont typeface="Wingdings" panose="05000000000000000000" pitchFamily="2" charset="2"/>
              <a:buChar char="Ø"/>
            </a:pPr>
            <a:r>
              <a:rPr lang="en-US" sz="4000" dirty="0"/>
              <a:t>For this class, we’ll use another way!</a:t>
            </a:r>
          </a:p>
          <a:p>
            <a:pPr lvl="3">
              <a:buFont typeface="Wingdings" panose="05000000000000000000" pitchFamily="2" charset="2"/>
              <a:buChar char="ü"/>
            </a:pPr>
            <a:r>
              <a:rPr lang="en-US" sz="3600" b="1" dirty="0"/>
              <a:t>Use the technology </a:t>
            </a:r>
            <a:r>
              <a:rPr lang="en-US" sz="3600" dirty="0"/>
              <a:t>when available</a:t>
            </a:r>
          </a:p>
        </p:txBody>
      </p:sp>
      <p:sp>
        <p:nvSpPr>
          <p:cNvPr id="3" name="Rectangle: Rounded Corners 2">
            <a:extLst>
              <a:ext uri="{FF2B5EF4-FFF2-40B4-BE49-F238E27FC236}">
                <a16:creationId xmlns:a16="http://schemas.microsoft.com/office/drawing/2014/main" id="{2B8E70AB-3125-47C2-A83C-15B72C3B42F4}"/>
              </a:ext>
            </a:extLst>
          </p:cNvPr>
          <p:cNvSpPr/>
          <p:nvPr/>
        </p:nvSpPr>
        <p:spPr>
          <a:xfrm>
            <a:off x="2782957" y="5353878"/>
            <a:ext cx="4028660" cy="5300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181706"/>
            <a:ext cx="9509760" cy="857857"/>
          </a:xfrm>
        </p:spPr>
        <p:txBody>
          <a:bodyPr>
            <a:normAutofit/>
          </a:bodyPr>
          <a:lstStyle/>
          <a:p>
            <a:r>
              <a:rPr lang="en-US" sz="4400" dirty="0"/>
              <a:t>Windows Calculator</a:t>
            </a:r>
          </a:p>
        </p:txBody>
      </p:sp>
      <p:pic>
        <p:nvPicPr>
          <p:cNvPr id="2" name="Content Placeholder 1">
            <a:extLst>
              <a:ext uri="{FF2B5EF4-FFF2-40B4-BE49-F238E27FC236}">
                <a16:creationId xmlns:a16="http://schemas.microsoft.com/office/drawing/2014/main" id="{DF7A7ACF-8657-447C-9F15-0BC97AE6B95D}"/>
              </a:ext>
            </a:extLst>
          </p:cNvPr>
          <p:cNvPicPr>
            <a:picLocks noGrp="1" noChangeAspect="1"/>
          </p:cNvPicPr>
          <p:nvPr>
            <p:ph idx="1"/>
          </p:nvPr>
        </p:nvPicPr>
        <p:blipFill>
          <a:blip r:embed="rId3"/>
          <a:stretch>
            <a:fillRect/>
          </a:stretch>
        </p:blipFill>
        <p:spPr>
          <a:xfrm>
            <a:off x="731520" y="1484865"/>
            <a:ext cx="3111752" cy="4762500"/>
          </a:xfrm>
          <a:prstGeom prst="rect">
            <a:avLst/>
          </a:prstGeom>
        </p:spPr>
      </p:pic>
      <p:pic>
        <p:nvPicPr>
          <p:cNvPr id="3" name="Picture 2">
            <a:extLst>
              <a:ext uri="{FF2B5EF4-FFF2-40B4-BE49-F238E27FC236}">
                <a16:creationId xmlns:a16="http://schemas.microsoft.com/office/drawing/2014/main" id="{6A55528D-728F-4000-85F4-506CFB3C79E2}"/>
              </a:ext>
            </a:extLst>
          </p:cNvPr>
          <p:cNvPicPr>
            <a:picLocks noChangeAspect="1"/>
          </p:cNvPicPr>
          <p:nvPr/>
        </p:nvPicPr>
        <p:blipFill>
          <a:blip r:embed="rId4"/>
          <a:stretch>
            <a:fillRect/>
          </a:stretch>
        </p:blipFill>
        <p:spPr>
          <a:xfrm>
            <a:off x="4486691" y="1460613"/>
            <a:ext cx="3095624" cy="4786752"/>
          </a:xfrm>
          <a:prstGeom prst="rect">
            <a:avLst/>
          </a:prstGeom>
        </p:spPr>
      </p:pic>
      <p:pic>
        <p:nvPicPr>
          <p:cNvPr id="4" name="Picture 3">
            <a:extLst>
              <a:ext uri="{FF2B5EF4-FFF2-40B4-BE49-F238E27FC236}">
                <a16:creationId xmlns:a16="http://schemas.microsoft.com/office/drawing/2014/main" id="{C84F5361-3D43-4B8B-ABAA-9B6C5A842A87}"/>
              </a:ext>
            </a:extLst>
          </p:cNvPr>
          <p:cNvPicPr>
            <a:picLocks noChangeAspect="1"/>
          </p:cNvPicPr>
          <p:nvPr/>
        </p:nvPicPr>
        <p:blipFill>
          <a:blip r:embed="rId5"/>
          <a:stretch>
            <a:fillRect/>
          </a:stretch>
        </p:blipFill>
        <p:spPr>
          <a:xfrm>
            <a:off x="8272048" y="1484865"/>
            <a:ext cx="3095625" cy="4762500"/>
          </a:xfrm>
          <a:prstGeom prst="rect">
            <a:avLst/>
          </a:prstGeom>
        </p:spPr>
      </p:pic>
      <p:sp>
        <p:nvSpPr>
          <p:cNvPr id="6" name="Hexagon 5">
            <a:extLst>
              <a:ext uri="{FF2B5EF4-FFF2-40B4-BE49-F238E27FC236}">
                <a16:creationId xmlns:a16="http://schemas.microsoft.com/office/drawing/2014/main" id="{924FEF76-1B7C-4261-8353-8E19DFCD0A9F}"/>
              </a:ext>
            </a:extLst>
          </p:cNvPr>
          <p:cNvSpPr/>
          <p:nvPr/>
        </p:nvSpPr>
        <p:spPr>
          <a:xfrm>
            <a:off x="185530" y="1258958"/>
            <a:ext cx="543339" cy="437321"/>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a:solidFill>
                  <a:schemeClr val="tx2"/>
                </a:solidFill>
              </a:rPr>
              <a:t>1</a:t>
            </a:r>
          </a:p>
        </p:txBody>
      </p:sp>
      <p:sp>
        <p:nvSpPr>
          <p:cNvPr id="11" name="Hexagon 10">
            <a:extLst>
              <a:ext uri="{FF2B5EF4-FFF2-40B4-BE49-F238E27FC236}">
                <a16:creationId xmlns:a16="http://schemas.microsoft.com/office/drawing/2014/main" id="{E91A720B-18CC-4173-AA41-CA126F7B904C}"/>
              </a:ext>
            </a:extLst>
          </p:cNvPr>
          <p:cNvSpPr/>
          <p:nvPr/>
        </p:nvSpPr>
        <p:spPr>
          <a:xfrm>
            <a:off x="3949910" y="1241952"/>
            <a:ext cx="543339" cy="437321"/>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a:solidFill>
                  <a:schemeClr val="tx2"/>
                </a:solidFill>
              </a:rPr>
              <a:t>2</a:t>
            </a:r>
          </a:p>
        </p:txBody>
      </p:sp>
      <p:sp>
        <p:nvSpPr>
          <p:cNvPr id="12" name="Hexagon 11">
            <a:extLst>
              <a:ext uri="{FF2B5EF4-FFF2-40B4-BE49-F238E27FC236}">
                <a16:creationId xmlns:a16="http://schemas.microsoft.com/office/drawing/2014/main" id="{B65D9AAF-300D-43F1-91CF-3CD821E42237}"/>
              </a:ext>
            </a:extLst>
          </p:cNvPr>
          <p:cNvSpPr/>
          <p:nvPr/>
        </p:nvSpPr>
        <p:spPr>
          <a:xfrm>
            <a:off x="7708830" y="1258958"/>
            <a:ext cx="543339" cy="437321"/>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a:solidFill>
                  <a:schemeClr val="tx2"/>
                </a:solidFill>
              </a:rPr>
              <a:t>3</a:t>
            </a:r>
          </a:p>
        </p:txBody>
      </p:sp>
    </p:spTree>
    <p:extLst>
      <p:ext uri="{BB962C8B-B14F-4D97-AF65-F5344CB8AC3E}">
        <p14:creationId xmlns:p14="http://schemas.microsoft.com/office/powerpoint/2010/main" val="172442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Lesson Review</a:t>
            </a:r>
          </a:p>
        </p:txBody>
      </p:sp>
      <p:sp>
        <p:nvSpPr>
          <p:cNvPr id="14" name="Content Placeholder 13"/>
          <p:cNvSpPr>
            <a:spLocks noGrp="1"/>
          </p:cNvSpPr>
          <p:nvPr>
            <p:ph idx="1"/>
          </p:nvPr>
        </p:nvSpPr>
        <p:spPr>
          <a:xfrm>
            <a:off x="1341120" y="1431236"/>
            <a:ext cx="9509760" cy="4121426"/>
          </a:xfrm>
        </p:spPr>
        <p:txBody>
          <a:bodyPr>
            <a:noAutofit/>
          </a:bodyPr>
          <a:lstStyle/>
          <a:p>
            <a:pPr>
              <a:buFont typeface="Wingdings" panose="05000000000000000000" pitchFamily="2" charset="2"/>
              <a:buChar char="Ø"/>
            </a:pPr>
            <a:r>
              <a:rPr lang="en-US" sz="4000" dirty="0"/>
              <a:t>What number systems are and bases</a:t>
            </a:r>
          </a:p>
          <a:p>
            <a:pPr>
              <a:buFont typeface="Wingdings" panose="05000000000000000000" pitchFamily="2" charset="2"/>
              <a:buChar char="Ø"/>
            </a:pPr>
            <a:r>
              <a:rPr lang="en-US" sz="4000" dirty="0"/>
              <a:t>Review of Decimal System</a:t>
            </a:r>
          </a:p>
          <a:p>
            <a:pPr>
              <a:buFont typeface="Wingdings" panose="05000000000000000000" pitchFamily="2" charset="2"/>
              <a:buChar char="Ø"/>
            </a:pPr>
            <a:r>
              <a:rPr lang="en-US" sz="4000" dirty="0"/>
              <a:t>How computers use powers of 2</a:t>
            </a:r>
          </a:p>
          <a:p>
            <a:pPr>
              <a:buFont typeface="Wingdings" panose="05000000000000000000" pitchFamily="2" charset="2"/>
              <a:buChar char="Ø"/>
            </a:pPr>
            <a:r>
              <a:rPr lang="en-US" sz="4000" dirty="0"/>
              <a:t>Explanation of Binary, Octal &amp; Hex</a:t>
            </a:r>
          </a:p>
          <a:p>
            <a:pPr>
              <a:buFont typeface="Wingdings" panose="05000000000000000000" pitchFamily="2" charset="2"/>
              <a:buChar char="Ø"/>
            </a:pPr>
            <a:r>
              <a:rPr lang="en-US" sz="4000" dirty="0"/>
              <a:t>Converting between systems</a:t>
            </a:r>
          </a:p>
          <a:p>
            <a:pPr>
              <a:buFont typeface="Wingdings" panose="05000000000000000000" pitchFamily="2" charset="2"/>
              <a:buChar char="Ø"/>
            </a:pPr>
            <a:r>
              <a:rPr lang="en-US" sz="4000" dirty="0"/>
              <a:t>The Windows Calculator tool</a:t>
            </a:r>
          </a:p>
          <a:p>
            <a:pPr>
              <a:buFont typeface="Wingdings" panose="05000000000000000000" pitchFamily="2" charset="2"/>
              <a:buChar char="Ø"/>
            </a:pPr>
            <a:endParaRPr lang="en-US" sz="4000" dirty="0"/>
          </a:p>
        </p:txBody>
      </p:sp>
    </p:spTree>
    <p:extLst>
      <p:ext uri="{BB962C8B-B14F-4D97-AF65-F5344CB8AC3E}">
        <p14:creationId xmlns:p14="http://schemas.microsoft.com/office/powerpoint/2010/main" val="412283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What are number systems?</a:t>
            </a:r>
          </a:p>
        </p:txBody>
      </p:sp>
      <p:sp>
        <p:nvSpPr>
          <p:cNvPr id="14" name="Content Placeholder 13"/>
          <p:cNvSpPr>
            <a:spLocks noGrp="1"/>
          </p:cNvSpPr>
          <p:nvPr>
            <p:ph idx="1"/>
          </p:nvPr>
        </p:nvSpPr>
        <p:spPr>
          <a:xfrm>
            <a:off x="1899285" y="1677433"/>
            <a:ext cx="8393430" cy="4127627"/>
          </a:xfrm>
        </p:spPr>
        <p:txBody>
          <a:bodyPr>
            <a:noAutofit/>
          </a:bodyPr>
          <a:lstStyle/>
          <a:p>
            <a:pPr>
              <a:buFont typeface="Wingdings" panose="05000000000000000000" pitchFamily="2" charset="2"/>
              <a:buChar char="Ø"/>
            </a:pPr>
            <a:r>
              <a:rPr lang="en-US" sz="4000" dirty="0"/>
              <a:t>A way of using symbols to count</a:t>
            </a:r>
          </a:p>
          <a:p>
            <a:pPr>
              <a:buFont typeface="Wingdings" panose="05000000000000000000" pitchFamily="2" charset="2"/>
              <a:buChar char="Ø"/>
            </a:pPr>
            <a:r>
              <a:rPr lang="en-US" sz="4000" dirty="0"/>
              <a:t>We use European Hindu-Arabic numerals:</a:t>
            </a:r>
          </a:p>
          <a:p>
            <a:pPr marL="1005840" lvl="3" indent="0">
              <a:buNone/>
            </a:pPr>
            <a:r>
              <a:rPr lang="en-US" sz="3800" dirty="0"/>
              <a:t>0 1 2 3 4 5 6 7 8 9</a:t>
            </a:r>
          </a:p>
          <a:p>
            <a:pPr>
              <a:buFont typeface="Wingdings" panose="05000000000000000000" pitchFamily="2" charset="2"/>
              <a:buChar char="Ø"/>
            </a:pPr>
            <a:r>
              <a:rPr lang="en-US" sz="4000" dirty="0"/>
              <a:t>We use the decimal system</a:t>
            </a:r>
          </a:p>
          <a:p>
            <a:pPr marL="685800" lvl="2" indent="0">
              <a:buNone/>
            </a:pPr>
            <a:r>
              <a:rPr lang="en-US" sz="4000" dirty="0"/>
              <a:t>- Base 10</a:t>
            </a:r>
          </a:p>
        </p:txBody>
      </p:sp>
    </p:spTree>
    <p:extLst>
      <p:ext uri="{BB962C8B-B14F-4D97-AF65-F5344CB8AC3E}">
        <p14:creationId xmlns:p14="http://schemas.microsoft.com/office/powerpoint/2010/main" val="227611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6E7E-D4B7-430E-9B75-3AF89AE41B71}"/>
              </a:ext>
            </a:extLst>
          </p:cNvPr>
          <p:cNvSpPr>
            <a:spLocks noGrp="1"/>
          </p:cNvSpPr>
          <p:nvPr>
            <p:ph type="title"/>
          </p:nvPr>
        </p:nvSpPr>
        <p:spPr>
          <a:xfrm>
            <a:off x="66675" y="5962649"/>
            <a:ext cx="12058650" cy="445263"/>
          </a:xfrm>
          <a:solidFill>
            <a:schemeClr val="tx2"/>
          </a:solidFill>
        </p:spPr>
        <p:txBody>
          <a:bodyPr>
            <a:normAutofit/>
          </a:bodyPr>
          <a:lstStyle/>
          <a:p>
            <a:r>
              <a:rPr lang="en-US" sz="2000" b="0" dirty="0">
                <a:solidFill>
                  <a:schemeClr val="bg1"/>
                </a:solidFill>
              </a:rPr>
              <a:t>By Piero - Own work, Public Domain, https://commons.wikimedia.org/w/index.php?curid=9498282</a:t>
            </a:r>
          </a:p>
        </p:txBody>
      </p:sp>
      <p:pic>
        <p:nvPicPr>
          <p:cNvPr id="4" name="Content Placeholder 3">
            <a:extLst>
              <a:ext uri="{FF2B5EF4-FFF2-40B4-BE49-F238E27FC236}">
                <a16:creationId xmlns:a16="http://schemas.microsoft.com/office/drawing/2014/main" id="{00AA5C7E-BC60-4BF2-8747-CEDDC9892BD3}"/>
              </a:ext>
            </a:extLst>
          </p:cNvPr>
          <p:cNvPicPr>
            <a:picLocks noGrp="1" noChangeAspect="1"/>
          </p:cNvPicPr>
          <p:nvPr>
            <p:ph idx="1"/>
          </p:nvPr>
        </p:nvPicPr>
        <p:blipFill>
          <a:blip r:embed="rId3"/>
          <a:stretch>
            <a:fillRect/>
          </a:stretch>
        </p:blipFill>
        <p:spPr>
          <a:xfrm>
            <a:off x="2953319" y="190501"/>
            <a:ext cx="6285361" cy="5543550"/>
          </a:xfrm>
          <a:prstGeom prst="rect">
            <a:avLst/>
          </a:prstGeom>
        </p:spPr>
      </p:pic>
    </p:spTree>
    <p:extLst>
      <p:ext uri="{BB962C8B-B14F-4D97-AF65-F5344CB8AC3E}">
        <p14:creationId xmlns:p14="http://schemas.microsoft.com/office/powerpoint/2010/main" val="256095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Number systems have a base (radix)!</a:t>
            </a:r>
          </a:p>
        </p:txBody>
      </p:sp>
      <p:sp>
        <p:nvSpPr>
          <p:cNvPr id="14" name="Content Placeholder 13"/>
          <p:cNvSpPr>
            <a:spLocks noGrp="1"/>
          </p:cNvSpPr>
          <p:nvPr>
            <p:ph idx="1"/>
          </p:nvPr>
        </p:nvSpPr>
        <p:spPr/>
        <p:txBody>
          <a:bodyPr>
            <a:normAutofit/>
          </a:bodyPr>
          <a:lstStyle/>
          <a:p>
            <a:pPr lvl="1">
              <a:buFont typeface="Wingdings" panose="05000000000000000000" pitchFamily="2" charset="2"/>
              <a:buChar char="Ø"/>
            </a:pPr>
            <a:r>
              <a:rPr lang="en-US" sz="4000" dirty="0"/>
              <a:t>Symbols used without repeating</a:t>
            </a:r>
          </a:p>
          <a:p>
            <a:pPr lvl="1">
              <a:buFont typeface="Wingdings" panose="05000000000000000000" pitchFamily="2" charset="2"/>
              <a:buChar char="Ø"/>
            </a:pPr>
            <a:r>
              <a:rPr lang="en-US" sz="4000" dirty="0"/>
              <a:t>There are many number systems:</a:t>
            </a:r>
          </a:p>
          <a:p>
            <a:pPr lvl="2">
              <a:buFontTx/>
              <a:buChar char="-"/>
            </a:pPr>
            <a:r>
              <a:rPr lang="en-US" sz="3200" dirty="0"/>
              <a:t>Base 2 or Binary</a:t>
            </a:r>
          </a:p>
          <a:p>
            <a:pPr lvl="2">
              <a:buFontTx/>
              <a:buChar char="-"/>
            </a:pPr>
            <a:r>
              <a:rPr lang="en-US" sz="3200" dirty="0"/>
              <a:t>Base 8 or Octal</a:t>
            </a:r>
          </a:p>
          <a:p>
            <a:pPr lvl="2">
              <a:buFontTx/>
              <a:buChar char="-"/>
            </a:pPr>
            <a:r>
              <a:rPr lang="en-US" sz="3200" dirty="0"/>
              <a:t>Base 10 or Decimal</a:t>
            </a:r>
          </a:p>
          <a:p>
            <a:pPr lvl="2">
              <a:buFontTx/>
              <a:buChar char="-"/>
            </a:pPr>
            <a:r>
              <a:rPr lang="en-US" sz="3200" dirty="0"/>
              <a:t>Base 16 or Hexadecimal	</a:t>
            </a:r>
          </a:p>
        </p:txBody>
      </p:sp>
    </p:spTree>
    <p:extLst>
      <p:ext uri="{BB962C8B-B14F-4D97-AF65-F5344CB8AC3E}">
        <p14:creationId xmlns:p14="http://schemas.microsoft.com/office/powerpoint/2010/main" val="37086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857857"/>
          </a:xfrm>
        </p:spPr>
        <p:txBody>
          <a:bodyPr>
            <a:normAutofit/>
          </a:bodyPr>
          <a:lstStyle/>
          <a:p>
            <a:r>
              <a:rPr lang="en-US" sz="4400" dirty="0"/>
              <a:t>Common Number Systems</a:t>
            </a:r>
          </a:p>
        </p:txBody>
      </p:sp>
      <p:sp>
        <p:nvSpPr>
          <p:cNvPr id="14" name="Content Placeholder 13"/>
          <p:cNvSpPr>
            <a:spLocks noGrp="1"/>
          </p:cNvSpPr>
          <p:nvPr>
            <p:ph idx="1"/>
          </p:nvPr>
        </p:nvSpPr>
        <p:spPr>
          <a:xfrm>
            <a:off x="1341120" y="1471203"/>
            <a:ext cx="9509760" cy="4730814"/>
          </a:xfrm>
        </p:spPr>
        <p:txBody>
          <a:bodyPr>
            <a:normAutofit/>
          </a:bodyPr>
          <a:lstStyle/>
          <a:p>
            <a:pPr lvl="1">
              <a:buFont typeface="Wingdings" panose="05000000000000000000" pitchFamily="2" charset="2"/>
              <a:buChar char="Ø"/>
            </a:pPr>
            <a:r>
              <a:rPr lang="en-US" sz="4000" dirty="0"/>
              <a:t>Distinguished by a subscript number</a:t>
            </a:r>
          </a:p>
          <a:p>
            <a:pPr lvl="1">
              <a:buFont typeface="Wingdings" panose="05000000000000000000" pitchFamily="2" charset="2"/>
              <a:buChar char="Ø"/>
            </a:pPr>
            <a:r>
              <a:rPr lang="en-US" sz="4000" dirty="0"/>
              <a:t>Example: the decimal number 15 using this  notation method:</a:t>
            </a:r>
          </a:p>
          <a:p>
            <a:pPr lvl="4">
              <a:buFontTx/>
              <a:buChar char="-"/>
            </a:pPr>
            <a:r>
              <a:rPr lang="en-US" sz="3000" dirty="0"/>
              <a:t>Base 2 or Binary: 1111</a:t>
            </a:r>
            <a:r>
              <a:rPr lang="en-US" sz="3000" baseline="-25000" dirty="0"/>
              <a:t>2</a:t>
            </a:r>
            <a:endParaRPr lang="en-US" sz="3000" dirty="0"/>
          </a:p>
          <a:p>
            <a:pPr lvl="4">
              <a:buFontTx/>
              <a:buChar char="-"/>
            </a:pPr>
            <a:r>
              <a:rPr lang="en-US" sz="3000" dirty="0"/>
              <a:t>Base 8 or Octal: 17</a:t>
            </a:r>
            <a:r>
              <a:rPr lang="en-US" sz="3000" baseline="-25000" dirty="0"/>
              <a:t>8</a:t>
            </a:r>
          </a:p>
          <a:p>
            <a:pPr lvl="4">
              <a:buFontTx/>
              <a:buChar char="-"/>
            </a:pPr>
            <a:r>
              <a:rPr lang="en-US" sz="3000" dirty="0"/>
              <a:t>Base 10 or Decimal: 15</a:t>
            </a:r>
            <a:r>
              <a:rPr lang="en-US" sz="3000" baseline="-25000" dirty="0"/>
              <a:t>10</a:t>
            </a:r>
            <a:endParaRPr lang="en-US" sz="3000" dirty="0"/>
          </a:p>
          <a:p>
            <a:pPr lvl="4">
              <a:buFontTx/>
              <a:buChar char="-"/>
            </a:pPr>
            <a:r>
              <a:rPr lang="en-US" sz="3000" dirty="0"/>
              <a:t>Base 16 or Hexadecimal: F</a:t>
            </a:r>
            <a:r>
              <a:rPr lang="en-US" sz="3000" baseline="-25000" dirty="0"/>
              <a:t>16</a:t>
            </a:r>
            <a:endParaRPr lang="en-US" sz="3000" dirty="0"/>
          </a:p>
        </p:txBody>
      </p:sp>
    </p:spTree>
    <p:extLst>
      <p:ext uri="{BB962C8B-B14F-4D97-AF65-F5344CB8AC3E}">
        <p14:creationId xmlns:p14="http://schemas.microsoft.com/office/powerpoint/2010/main" val="388421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0E24D76-D75E-431E-B92F-A0FDC1336373}"/>
              </a:ext>
            </a:extLst>
          </p:cNvPr>
          <p:cNvGraphicFramePr>
            <a:graphicFrameLocks noGrp="1"/>
          </p:cNvGraphicFramePr>
          <p:nvPr>
            <p:ph idx="1"/>
            <p:extLst>
              <p:ext uri="{D42A27DB-BD31-4B8C-83A1-F6EECF244321}">
                <p14:modId xmlns:p14="http://schemas.microsoft.com/office/powerpoint/2010/main" val="1293086948"/>
              </p:ext>
            </p:extLst>
          </p:nvPr>
        </p:nvGraphicFramePr>
        <p:xfrm>
          <a:off x="4444410" y="106325"/>
          <a:ext cx="6649048" cy="6315740"/>
        </p:xfrm>
        <a:graphic>
          <a:graphicData uri="http://schemas.openxmlformats.org/drawingml/2006/table">
            <a:tbl>
              <a:tblPr firstRow="1" firstCol="1" bandRow="1">
                <a:tableStyleId>{BC89EF96-8CEA-46FF-86C4-4CE0E7609802}</a:tableStyleId>
              </a:tblPr>
              <a:tblGrid>
                <a:gridCol w="1786269">
                  <a:extLst>
                    <a:ext uri="{9D8B030D-6E8A-4147-A177-3AD203B41FA5}">
                      <a16:colId xmlns:a16="http://schemas.microsoft.com/office/drawing/2014/main" val="4170196648"/>
                    </a:ext>
                  </a:extLst>
                </a:gridCol>
                <a:gridCol w="1658679">
                  <a:extLst>
                    <a:ext uri="{9D8B030D-6E8A-4147-A177-3AD203B41FA5}">
                      <a16:colId xmlns:a16="http://schemas.microsoft.com/office/drawing/2014/main" val="3952257559"/>
                    </a:ext>
                  </a:extLst>
                </a:gridCol>
                <a:gridCol w="1637414">
                  <a:extLst>
                    <a:ext uri="{9D8B030D-6E8A-4147-A177-3AD203B41FA5}">
                      <a16:colId xmlns:a16="http://schemas.microsoft.com/office/drawing/2014/main" val="1523565100"/>
                    </a:ext>
                  </a:extLst>
                </a:gridCol>
                <a:gridCol w="1566686">
                  <a:extLst>
                    <a:ext uri="{9D8B030D-6E8A-4147-A177-3AD203B41FA5}">
                      <a16:colId xmlns:a16="http://schemas.microsoft.com/office/drawing/2014/main" val="3514471934"/>
                    </a:ext>
                  </a:extLst>
                </a:gridCol>
              </a:tblGrid>
              <a:tr h="383859">
                <a:tc>
                  <a:txBody>
                    <a:bodyPr/>
                    <a:lstStyle/>
                    <a:p>
                      <a:pPr marL="0" marR="0" algn="r">
                        <a:lnSpc>
                          <a:spcPct val="107000"/>
                        </a:lnSpc>
                        <a:spcBef>
                          <a:spcPts val="0"/>
                        </a:spcBef>
                        <a:spcAft>
                          <a:spcPts val="0"/>
                        </a:spcAft>
                      </a:pPr>
                      <a:r>
                        <a:rPr lang="en-US" sz="2000" dirty="0">
                          <a:effectLst/>
                        </a:rPr>
                        <a:t>Hexadecimal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Decimal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Octal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Binary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1445100"/>
                  </a:ext>
                </a:extLst>
              </a:tr>
              <a:tr h="5931881">
                <a:tc>
                  <a:txBody>
                    <a:bodyPr/>
                    <a:lstStyle/>
                    <a:p>
                      <a:pPr marL="0" marR="0" algn="r">
                        <a:lnSpc>
                          <a:spcPct val="107000"/>
                        </a:lnSpc>
                        <a:spcBef>
                          <a:spcPts val="0"/>
                        </a:spcBef>
                        <a:spcAft>
                          <a:spcPts val="800"/>
                        </a:spcAft>
                      </a:pPr>
                      <a:r>
                        <a:rPr lang="en-US" sz="2000" b="0" dirty="0">
                          <a:effectLst/>
                        </a:rPr>
                        <a:t>0</a:t>
                      </a:r>
                      <a:br>
                        <a:rPr lang="en-US" sz="2000" b="0" dirty="0">
                          <a:effectLst/>
                        </a:rPr>
                      </a:br>
                      <a:r>
                        <a:rPr lang="en-US" sz="2000" b="0" dirty="0">
                          <a:effectLst/>
                        </a:rPr>
                        <a:t>1</a:t>
                      </a:r>
                      <a:br>
                        <a:rPr lang="en-US" sz="2000" b="0" dirty="0">
                          <a:effectLst/>
                        </a:rPr>
                      </a:br>
                      <a:r>
                        <a:rPr lang="en-US" sz="2000" b="0" dirty="0">
                          <a:effectLst/>
                        </a:rPr>
                        <a:t>2</a:t>
                      </a:r>
                      <a:br>
                        <a:rPr lang="en-US" sz="2000" b="0" dirty="0">
                          <a:effectLst/>
                        </a:rPr>
                      </a:br>
                      <a:r>
                        <a:rPr lang="en-US" sz="2000" b="0" dirty="0">
                          <a:effectLst/>
                        </a:rPr>
                        <a:t>3</a:t>
                      </a:r>
                      <a:br>
                        <a:rPr lang="en-US" sz="2000" b="0" dirty="0">
                          <a:effectLst/>
                        </a:rPr>
                      </a:br>
                      <a:r>
                        <a:rPr lang="en-US" sz="2000" b="0" dirty="0">
                          <a:effectLst/>
                        </a:rPr>
                        <a:t>4</a:t>
                      </a:r>
                      <a:br>
                        <a:rPr lang="en-US" sz="2000" b="0" dirty="0">
                          <a:effectLst/>
                        </a:rPr>
                      </a:br>
                      <a:r>
                        <a:rPr lang="en-US" sz="2000" b="0" dirty="0">
                          <a:effectLst/>
                        </a:rPr>
                        <a:t>5</a:t>
                      </a:r>
                      <a:br>
                        <a:rPr lang="en-US" sz="2000" b="0" dirty="0">
                          <a:effectLst/>
                        </a:rPr>
                      </a:br>
                      <a:r>
                        <a:rPr lang="en-US" sz="2000" b="0" dirty="0">
                          <a:effectLst/>
                        </a:rPr>
                        <a:t>6</a:t>
                      </a:r>
                      <a:br>
                        <a:rPr lang="en-US" sz="2000" b="0" dirty="0">
                          <a:effectLst/>
                        </a:rPr>
                      </a:br>
                      <a:r>
                        <a:rPr lang="en-US" sz="2000" b="0" dirty="0">
                          <a:effectLst/>
                        </a:rPr>
                        <a:t>7</a:t>
                      </a:r>
                      <a:br>
                        <a:rPr lang="en-US" sz="2000" b="0" dirty="0">
                          <a:effectLst/>
                        </a:rPr>
                      </a:br>
                      <a:r>
                        <a:rPr lang="en-US" sz="2000" b="0" dirty="0">
                          <a:effectLst/>
                        </a:rPr>
                        <a:t>8</a:t>
                      </a:r>
                      <a:br>
                        <a:rPr lang="en-US" sz="2000" b="0" dirty="0">
                          <a:effectLst/>
                        </a:rPr>
                      </a:br>
                      <a:r>
                        <a:rPr lang="en-US" sz="2000" b="0" dirty="0">
                          <a:effectLst/>
                        </a:rPr>
                        <a:t>9</a:t>
                      </a:r>
                      <a:br>
                        <a:rPr lang="en-US" sz="2000" b="0" dirty="0">
                          <a:effectLst/>
                        </a:rPr>
                      </a:br>
                      <a:r>
                        <a:rPr lang="en-US" sz="2000" b="0" dirty="0">
                          <a:effectLst/>
                        </a:rPr>
                        <a:t>A</a:t>
                      </a:r>
                      <a:br>
                        <a:rPr lang="en-US" sz="2000" b="0" dirty="0">
                          <a:effectLst/>
                        </a:rPr>
                      </a:br>
                      <a:r>
                        <a:rPr lang="en-US" sz="2000" b="0" dirty="0">
                          <a:effectLst/>
                        </a:rPr>
                        <a:t>B</a:t>
                      </a:r>
                      <a:br>
                        <a:rPr lang="en-US" sz="2000" b="0" dirty="0">
                          <a:effectLst/>
                        </a:rPr>
                      </a:br>
                      <a:r>
                        <a:rPr lang="en-US" sz="2000" b="0" dirty="0">
                          <a:effectLst/>
                        </a:rPr>
                        <a:t>C</a:t>
                      </a:r>
                      <a:br>
                        <a:rPr lang="en-US" sz="2000" b="0" dirty="0">
                          <a:effectLst/>
                        </a:rPr>
                      </a:br>
                      <a:r>
                        <a:rPr lang="en-US" sz="2000" b="0" dirty="0">
                          <a:effectLst/>
                        </a:rPr>
                        <a:t>D</a:t>
                      </a:r>
                      <a:br>
                        <a:rPr lang="en-US" sz="2000" b="0" dirty="0">
                          <a:effectLst/>
                        </a:rPr>
                      </a:br>
                      <a:r>
                        <a:rPr lang="en-US" sz="2000" b="0" dirty="0">
                          <a:effectLst/>
                        </a:rPr>
                        <a:t>E</a:t>
                      </a:r>
                      <a:br>
                        <a:rPr lang="en-US" sz="2000" b="0" dirty="0">
                          <a:effectLst/>
                        </a:rPr>
                      </a:br>
                      <a:r>
                        <a:rPr lang="en-US" sz="2000" b="0" dirty="0">
                          <a:effectLst/>
                        </a:rPr>
                        <a:t>F</a:t>
                      </a:r>
                      <a:br>
                        <a:rPr lang="en-US" sz="2000" b="0" dirty="0">
                          <a:effectLst/>
                        </a:rPr>
                      </a:br>
                      <a:r>
                        <a:rPr lang="en-US" sz="2000" b="0" dirty="0">
                          <a:effectLst/>
                        </a:rPr>
                        <a:t>10</a:t>
                      </a:r>
                      <a:br>
                        <a:rPr lang="en-US" sz="2000" b="0" dirty="0">
                          <a:effectLst/>
                        </a:rPr>
                      </a:br>
                      <a:r>
                        <a:rPr lang="en-US" sz="2000" b="0" dirty="0">
                          <a:effectLst/>
                        </a:rPr>
                        <a:t>11</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2000" b="0" dirty="0">
                          <a:effectLst/>
                        </a:rPr>
                        <a:t>0</a:t>
                      </a:r>
                      <a:br>
                        <a:rPr lang="en-US" sz="2000" b="0" dirty="0">
                          <a:effectLst/>
                        </a:rPr>
                      </a:br>
                      <a:r>
                        <a:rPr lang="en-US" sz="2000" b="0" dirty="0">
                          <a:effectLst/>
                        </a:rPr>
                        <a:t>1</a:t>
                      </a:r>
                      <a:br>
                        <a:rPr lang="en-US" sz="2000" b="0" dirty="0">
                          <a:effectLst/>
                        </a:rPr>
                      </a:br>
                      <a:r>
                        <a:rPr lang="en-US" sz="2000" b="0" dirty="0">
                          <a:effectLst/>
                        </a:rPr>
                        <a:t>2</a:t>
                      </a:r>
                      <a:br>
                        <a:rPr lang="en-US" sz="2000" b="0" dirty="0">
                          <a:effectLst/>
                        </a:rPr>
                      </a:br>
                      <a:r>
                        <a:rPr lang="en-US" sz="2000" b="0" dirty="0">
                          <a:effectLst/>
                        </a:rPr>
                        <a:t>3</a:t>
                      </a:r>
                      <a:br>
                        <a:rPr lang="en-US" sz="2000" b="0" dirty="0">
                          <a:effectLst/>
                        </a:rPr>
                      </a:br>
                      <a:r>
                        <a:rPr lang="en-US" sz="2000" b="0" dirty="0">
                          <a:effectLst/>
                        </a:rPr>
                        <a:t>4</a:t>
                      </a:r>
                      <a:br>
                        <a:rPr lang="en-US" sz="2000" b="0" dirty="0">
                          <a:effectLst/>
                        </a:rPr>
                      </a:br>
                      <a:r>
                        <a:rPr lang="en-US" sz="2000" b="0" dirty="0">
                          <a:effectLst/>
                        </a:rPr>
                        <a:t>5</a:t>
                      </a:r>
                      <a:br>
                        <a:rPr lang="en-US" sz="2000" b="0" dirty="0">
                          <a:effectLst/>
                        </a:rPr>
                      </a:br>
                      <a:r>
                        <a:rPr lang="en-US" sz="2000" b="0" dirty="0">
                          <a:effectLst/>
                        </a:rPr>
                        <a:t>6</a:t>
                      </a:r>
                      <a:br>
                        <a:rPr lang="en-US" sz="2000" b="0" dirty="0">
                          <a:effectLst/>
                        </a:rPr>
                      </a:br>
                      <a:r>
                        <a:rPr lang="en-US" sz="2000" b="0" dirty="0">
                          <a:effectLst/>
                        </a:rPr>
                        <a:t>7</a:t>
                      </a:r>
                      <a:br>
                        <a:rPr lang="en-US" sz="2000" b="0" dirty="0">
                          <a:effectLst/>
                        </a:rPr>
                      </a:br>
                      <a:r>
                        <a:rPr lang="en-US" sz="2000" b="0" dirty="0">
                          <a:effectLst/>
                        </a:rPr>
                        <a:t>8</a:t>
                      </a:r>
                      <a:br>
                        <a:rPr lang="en-US" sz="2000" b="0" dirty="0">
                          <a:effectLst/>
                        </a:rPr>
                      </a:br>
                      <a:r>
                        <a:rPr lang="en-US" sz="2000" b="0" dirty="0">
                          <a:effectLst/>
                        </a:rPr>
                        <a:t>9</a:t>
                      </a:r>
                      <a:br>
                        <a:rPr lang="en-US" sz="2000" b="0" dirty="0">
                          <a:effectLst/>
                        </a:rPr>
                      </a:br>
                      <a:r>
                        <a:rPr lang="en-US" sz="2000" b="0" dirty="0">
                          <a:effectLst/>
                        </a:rPr>
                        <a:t>10</a:t>
                      </a:r>
                      <a:br>
                        <a:rPr lang="en-US" sz="2000" b="0" dirty="0">
                          <a:effectLst/>
                        </a:rPr>
                      </a:br>
                      <a:r>
                        <a:rPr lang="en-US" sz="2000" b="0" dirty="0">
                          <a:effectLst/>
                        </a:rPr>
                        <a:t>11</a:t>
                      </a:r>
                      <a:br>
                        <a:rPr lang="en-US" sz="2000" b="0" dirty="0">
                          <a:effectLst/>
                        </a:rPr>
                      </a:br>
                      <a:r>
                        <a:rPr lang="en-US" sz="2000" b="0" dirty="0">
                          <a:effectLst/>
                        </a:rPr>
                        <a:t>12</a:t>
                      </a:r>
                      <a:br>
                        <a:rPr lang="en-US" sz="2000" b="0" dirty="0">
                          <a:effectLst/>
                        </a:rPr>
                      </a:br>
                      <a:r>
                        <a:rPr lang="en-US" sz="2000" b="0" dirty="0">
                          <a:effectLst/>
                        </a:rPr>
                        <a:t>13</a:t>
                      </a:r>
                      <a:br>
                        <a:rPr lang="en-US" sz="2000" b="0" dirty="0">
                          <a:effectLst/>
                        </a:rPr>
                      </a:br>
                      <a:r>
                        <a:rPr lang="en-US" sz="2000" b="0" dirty="0">
                          <a:effectLst/>
                        </a:rPr>
                        <a:t>14</a:t>
                      </a:r>
                      <a:br>
                        <a:rPr lang="en-US" sz="2000" b="0" dirty="0">
                          <a:effectLst/>
                        </a:rPr>
                      </a:br>
                      <a:r>
                        <a:rPr lang="en-US" sz="2000" b="0" dirty="0">
                          <a:effectLst/>
                        </a:rPr>
                        <a:t>15</a:t>
                      </a:r>
                      <a:br>
                        <a:rPr lang="en-US" sz="2000" b="0" kern="1200" dirty="0">
                          <a:solidFill>
                            <a:schemeClr val="tx1"/>
                          </a:solidFill>
                          <a:effectLst/>
                          <a:latin typeface="+mn-lt"/>
                          <a:ea typeface="+mn-ea"/>
                          <a:cs typeface="+mn-cs"/>
                        </a:rPr>
                      </a:br>
                      <a:r>
                        <a:rPr lang="en-US" sz="2000" b="0" kern="1200" dirty="0">
                          <a:solidFill>
                            <a:schemeClr val="tx1"/>
                          </a:solidFill>
                          <a:effectLst/>
                          <a:latin typeface="+mn-lt"/>
                          <a:ea typeface="+mn-ea"/>
                          <a:cs typeface="+mn-cs"/>
                        </a:rPr>
                        <a:t>16</a:t>
                      </a:r>
                      <a:br>
                        <a:rPr lang="en-US" sz="2000" b="0" kern="1200" dirty="0">
                          <a:solidFill>
                            <a:schemeClr val="tx1"/>
                          </a:solidFill>
                          <a:effectLst/>
                          <a:latin typeface="+mn-lt"/>
                          <a:ea typeface="+mn-ea"/>
                          <a:cs typeface="+mn-cs"/>
                        </a:rPr>
                      </a:br>
                      <a:r>
                        <a:rPr lang="en-US" sz="2000" b="0" kern="1200" dirty="0">
                          <a:solidFill>
                            <a:schemeClr val="tx1"/>
                          </a:solidFill>
                          <a:effectLst/>
                          <a:latin typeface="+mn-lt"/>
                          <a:ea typeface="+mn-ea"/>
                          <a:cs typeface="+mn-cs"/>
                        </a:rPr>
                        <a:t>17</a:t>
                      </a:r>
                    </a:p>
                  </a:txBody>
                  <a:tcPr marL="68580" marR="68580" marT="0" marB="0"/>
                </a:tc>
                <a:tc>
                  <a:txBody>
                    <a:bodyPr/>
                    <a:lstStyle/>
                    <a:p>
                      <a:pPr marL="0" marR="0" algn="r">
                        <a:lnSpc>
                          <a:spcPct val="107000"/>
                        </a:lnSpc>
                        <a:spcBef>
                          <a:spcPts val="0"/>
                        </a:spcBef>
                        <a:spcAft>
                          <a:spcPts val="800"/>
                        </a:spcAft>
                      </a:pPr>
                      <a:r>
                        <a:rPr lang="en-US" sz="2000" dirty="0">
                          <a:effectLst/>
                        </a:rPr>
                        <a:t>0</a:t>
                      </a:r>
                      <a:br>
                        <a:rPr lang="en-US" sz="2000" dirty="0">
                          <a:effectLst/>
                        </a:rPr>
                      </a:br>
                      <a:r>
                        <a:rPr lang="en-US" sz="2000" dirty="0">
                          <a:effectLst/>
                        </a:rPr>
                        <a:t>1</a:t>
                      </a:r>
                      <a:br>
                        <a:rPr lang="en-US" sz="2000" dirty="0">
                          <a:effectLst/>
                        </a:rPr>
                      </a:br>
                      <a:r>
                        <a:rPr lang="en-US" sz="2000" dirty="0">
                          <a:effectLst/>
                        </a:rPr>
                        <a:t>2</a:t>
                      </a:r>
                      <a:br>
                        <a:rPr lang="en-US" sz="2000" dirty="0">
                          <a:effectLst/>
                        </a:rPr>
                      </a:br>
                      <a:r>
                        <a:rPr lang="en-US" sz="2000" dirty="0">
                          <a:effectLst/>
                        </a:rPr>
                        <a:t>3</a:t>
                      </a:r>
                      <a:br>
                        <a:rPr lang="en-US" sz="2000" dirty="0">
                          <a:effectLst/>
                        </a:rPr>
                      </a:br>
                      <a:r>
                        <a:rPr lang="en-US" sz="2000" dirty="0">
                          <a:effectLst/>
                        </a:rPr>
                        <a:t>4</a:t>
                      </a:r>
                      <a:br>
                        <a:rPr lang="en-US" sz="2000" dirty="0">
                          <a:effectLst/>
                        </a:rPr>
                      </a:br>
                      <a:r>
                        <a:rPr lang="en-US" sz="2000" dirty="0">
                          <a:effectLst/>
                        </a:rPr>
                        <a:t>5</a:t>
                      </a:r>
                      <a:br>
                        <a:rPr lang="en-US" sz="2000" dirty="0">
                          <a:effectLst/>
                        </a:rPr>
                      </a:br>
                      <a:r>
                        <a:rPr lang="en-US" sz="2000" dirty="0">
                          <a:effectLst/>
                        </a:rPr>
                        <a:t>6</a:t>
                      </a:r>
                      <a:br>
                        <a:rPr lang="en-US" sz="2000" dirty="0">
                          <a:effectLst/>
                        </a:rPr>
                      </a:br>
                      <a:r>
                        <a:rPr lang="en-US" sz="2000" dirty="0">
                          <a:effectLst/>
                        </a:rPr>
                        <a:t>7</a:t>
                      </a:r>
                      <a:br>
                        <a:rPr lang="en-US" sz="2000" dirty="0">
                          <a:effectLst/>
                        </a:rPr>
                      </a:br>
                      <a:r>
                        <a:rPr lang="en-US" sz="2000" dirty="0">
                          <a:effectLst/>
                        </a:rPr>
                        <a:t>10</a:t>
                      </a:r>
                      <a:br>
                        <a:rPr lang="en-US" sz="2000" dirty="0">
                          <a:effectLst/>
                        </a:rPr>
                      </a:br>
                      <a:r>
                        <a:rPr lang="en-US" sz="2000" dirty="0">
                          <a:effectLst/>
                        </a:rPr>
                        <a:t>11</a:t>
                      </a:r>
                      <a:br>
                        <a:rPr lang="en-US" sz="2000" dirty="0">
                          <a:effectLst/>
                        </a:rPr>
                      </a:br>
                      <a:r>
                        <a:rPr lang="en-US" sz="2000" dirty="0">
                          <a:effectLst/>
                        </a:rPr>
                        <a:t>12</a:t>
                      </a:r>
                      <a:br>
                        <a:rPr lang="en-US" sz="2000" dirty="0">
                          <a:effectLst/>
                        </a:rPr>
                      </a:br>
                      <a:r>
                        <a:rPr lang="en-US" sz="2000" dirty="0">
                          <a:effectLst/>
                        </a:rPr>
                        <a:t>13</a:t>
                      </a:r>
                      <a:br>
                        <a:rPr lang="en-US" sz="2000" dirty="0">
                          <a:effectLst/>
                        </a:rPr>
                      </a:br>
                      <a:r>
                        <a:rPr lang="en-US" sz="2000" dirty="0">
                          <a:effectLst/>
                        </a:rPr>
                        <a:t>14</a:t>
                      </a:r>
                      <a:br>
                        <a:rPr lang="en-US" sz="2000" dirty="0">
                          <a:effectLst/>
                        </a:rPr>
                      </a:br>
                      <a:r>
                        <a:rPr lang="en-US" sz="2000" dirty="0">
                          <a:effectLst/>
                        </a:rPr>
                        <a:t>15</a:t>
                      </a:r>
                      <a:br>
                        <a:rPr lang="en-US" sz="2000" dirty="0">
                          <a:effectLst/>
                        </a:rPr>
                      </a:br>
                      <a:r>
                        <a:rPr lang="en-US" sz="2000" dirty="0">
                          <a:effectLst/>
                        </a:rPr>
                        <a:t>16</a:t>
                      </a:r>
                      <a:br>
                        <a:rPr lang="en-US" sz="2000" dirty="0">
                          <a:effectLst/>
                        </a:rPr>
                      </a:br>
                      <a:r>
                        <a:rPr lang="en-US" sz="2000" dirty="0">
                          <a:effectLst/>
                        </a:rPr>
                        <a:t>17</a:t>
                      </a:r>
                      <a:br>
                        <a:rPr lang="en-US" sz="2000" dirty="0">
                          <a:effectLst/>
                        </a:rPr>
                      </a:br>
                      <a:r>
                        <a:rPr lang="en-US" sz="2000" dirty="0">
                          <a:effectLst/>
                        </a:rPr>
                        <a:t>20</a:t>
                      </a:r>
                      <a:br>
                        <a:rPr lang="en-US" sz="2000" dirty="0">
                          <a:effectLst/>
                        </a:rPr>
                      </a:br>
                      <a:r>
                        <a:rPr lang="en-US" sz="2000" dirty="0">
                          <a:effectLst/>
                        </a:rPr>
                        <a:t>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2000" dirty="0">
                          <a:effectLst/>
                        </a:rPr>
                        <a:t>0000</a:t>
                      </a:r>
                      <a:br>
                        <a:rPr lang="en-US" sz="2000" dirty="0">
                          <a:effectLst/>
                        </a:rPr>
                      </a:br>
                      <a:r>
                        <a:rPr lang="en-US" sz="2000" dirty="0">
                          <a:effectLst/>
                        </a:rPr>
                        <a:t>0001</a:t>
                      </a:r>
                      <a:br>
                        <a:rPr lang="en-US" sz="2000" dirty="0">
                          <a:effectLst/>
                        </a:rPr>
                      </a:br>
                      <a:r>
                        <a:rPr lang="en-US" sz="2000" dirty="0">
                          <a:effectLst/>
                        </a:rPr>
                        <a:t>0010</a:t>
                      </a:r>
                      <a:br>
                        <a:rPr lang="en-US" sz="2000" dirty="0">
                          <a:effectLst/>
                        </a:rPr>
                      </a:br>
                      <a:r>
                        <a:rPr lang="en-US" sz="2000" dirty="0">
                          <a:effectLst/>
                        </a:rPr>
                        <a:t>0011</a:t>
                      </a:r>
                      <a:br>
                        <a:rPr lang="en-US" sz="2000" dirty="0">
                          <a:effectLst/>
                        </a:rPr>
                      </a:br>
                      <a:r>
                        <a:rPr lang="en-US" sz="2000" dirty="0">
                          <a:effectLst/>
                        </a:rPr>
                        <a:t>0100</a:t>
                      </a:r>
                      <a:br>
                        <a:rPr lang="en-US" sz="2000" dirty="0">
                          <a:effectLst/>
                        </a:rPr>
                      </a:br>
                      <a:r>
                        <a:rPr lang="en-US" sz="2000" dirty="0">
                          <a:effectLst/>
                        </a:rPr>
                        <a:t>0101</a:t>
                      </a:r>
                      <a:br>
                        <a:rPr lang="en-US" sz="2000" dirty="0">
                          <a:effectLst/>
                        </a:rPr>
                      </a:br>
                      <a:r>
                        <a:rPr lang="en-US" sz="2000" dirty="0">
                          <a:effectLst/>
                        </a:rPr>
                        <a:t>0110</a:t>
                      </a:r>
                      <a:br>
                        <a:rPr lang="en-US" sz="2000" dirty="0">
                          <a:effectLst/>
                        </a:rPr>
                      </a:br>
                      <a:r>
                        <a:rPr lang="en-US" sz="2000" dirty="0">
                          <a:effectLst/>
                        </a:rPr>
                        <a:t>0111</a:t>
                      </a:r>
                      <a:br>
                        <a:rPr lang="en-US" sz="2000" dirty="0">
                          <a:effectLst/>
                        </a:rPr>
                      </a:br>
                      <a:r>
                        <a:rPr lang="en-US" sz="2000" dirty="0">
                          <a:effectLst/>
                        </a:rPr>
                        <a:t>1000</a:t>
                      </a:r>
                      <a:br>
                        <a:rPr lang="en-US" sz="2000" dirty="0">
                          <a:effectLst/>
                        </a:rPr>
                      </a:br>
                      <a:r>
                        <a:rPr lang="en-US" sz="2000" dirty="0">
                          <a:effectLst/>
                        </a:rPr>
                        <a:t>1001</a:t>
                      </a:r>
                      <a:br>
                        <a:rPr lang="en-US" sz="2000" dirty="0">
                          <a:effectLst/>
                        </a:rPr>
                      </a:br>
                      <a:r>
                        <a:rPr lang="en-US" sz="2000" dirty="0">
                          <a:effectLst/>
                        </a:rPr>
                        <a:t>1010</a:t>
                      </a:r>
                      <a:br>
                        <a:rPr lang="en-US" sz="2000" dirty="0">
                          <a:effectLst/>
                        </a:rPr>
                      </a:br>
                      <a:r>
                        <a:rPr lang="en-US" sz="2000" dirty="0">
                          <a:effectLst/>
                        </a:rPr>
                        <a:t>1011</a:t>
                      </a:r>
                      <a:br>
                        <a:rPr lang="en-US" sz="2000" dirty="0">
                          <a:effectLst/>
                        </a:rPr>
                      </a:br>
                      <a:r>
                        <a:rPr lang="en-US" sz="2000" dirty="0">
                          <a:effectLst/>
                        </a:rPr>
                        <a:t>1100</a:t>
                      </a:r>
                      <a:br>
                        <a:rPr lang="en-US" sz="2000" dirty="0">
                          <a:effectLst/>
                        </a:rPr>
                      </a:br>
                      <a:r>
                        <a:rPr lang="en-US" sz="2000" dirty="0">
                          <a:effectLst/>
                        </a:rPr>
                        <a:t>1101</a:t>
                      </a:r>
                      <a:br>
                        <a:rPr lang="en-US" sz="2000" dirty="0">
                          <a:effectLst/>
                        </a:rPr>
                      </a:br>
                      <a:r>
                        <a:rPr lang="en-US" sz="2000" dirty="0">
                          <a:effectLst/>
                        </a:rPr>
                        <a:t>1110</a:t>
                      </a:r>
                      <a:br>
                        <a:rPr lang="en-US" sz="2000" dirty="0">
                          <a:effectLst/>
                        </a:rPr>
                      </a:br>
                      <a:r>
                        <a:rPr lang="en-US" sz="2000" dirty="0">
                          <a:effectLst/>
                        </a:rPr>
                        <a:t>1111</a:t>
                      </a:r>
                      <a:br>
                        <a:rPr lang="en-US" sz="2000" dirty="0">
                          <a:effectLst/>
                        </a:rPr>
                      </a:br>
                      <a:r>
                        <a:rPr lang="en-US" sz="2000" dirty="0">
                          <a:effectLst/>
                        </a:rPr>
                        <a:t>10000</a:t>
                      </a:r>
                      <a:br>
                        <a:rPr lang="en-US" sz="2000" dirty="0">
                          <a:effectLst/>
                        </a:rPr>
                      </a:br>
                      <a:r>
                        <a:rPr lang="en-US" sz="2000" dirty="0">
                          <a:effectLst/>
                        </a:rPr>
                        <a:t>10001</a:t>
                      </a:r>
                    </a:p>
                  </a:txBody>
                  <a:tcPr marL="68580" marR="68580" marT="0" marB="0"/>
                </a:tc>
                <a:extLst>
                  <a:ext uri="{0D108BD9-81ED-4DB2-BD59-A6C34878D82A}">
                    <a16:rowId xmlns:a16="http://schemas.microsoft.com/office/drawing/2014/main" val="2342227438"/>
                  </a:ext>
                </a:extLst>
              </a:tr>
            </a:tbl>
          </a:graphicData>
        </a:graphic>
      </p:graphicFrame>
      <p:sp>
        <p:nvSpPr>
          <p:cNvPr id="6" name="Title 12">
            <a:extLst>
              <a:ext uri="{FF2B5EF4-FFF2-40B4-BE49-F238E27FC236}">
                <a16:creationId xmlns:a16="http://schemas.microsoft.com/office/drawing/2014/main" id="{1B9730A0-1839-493F-A7B2-A313EA98C166}"/>
              </a:ext>
            </a:extLst>
          </p:cNvPr>
          <p:cNvSpPr>
            <a:spLocks noGrp="1"/>
          </p:cNvSpPr>
          <p:nvPr>
            <p:ph type="title"/>
          </p:nvPr>
        </p:nvSpPr>
        <p:spPr>
          <a:xfrm>
            <a:off x="439977" y="1948069"/>
            <a:ext cx="3177871" cy="1656521"/>
          </a:xfrm>
        </p:spPr>
        <p:txBody>
          <a:bodyPr>
            <a:normAutofit/>
          </a:bodyPr>
          <a:lstStyle/>
          <a:p>
            <a:pPr algn="ctr"/>
            <a:r>
              <a:rPr lang="en-US" sz="4400" dirty="0"/>
              <a:t>Conversion</a:t>
            </a:r>
            <a:br>
              <a:rPr lang="en-US" sz="4400" dirty="0"/>
            </a:br>
            <a:r>
              <a:rPr lang="en-US" sz="4400" dirty="0"/>
              <a:t>Chart</a:t>
            </a:r>
          </a:p>
        </p:txBody>
      </p:sp>
    </p:spTree>
    <p:extLst>
      <p:ext uri="{BB962C8B-B14F-4D97-AF65-F5344CB8AC3E}">
        <p14:creationId xmlns:p14="http://schemas.microsoft.com/office/powerpoint/2010/main" val="137771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1791-138D-459C-B020-0E94DC2EEDA8}"/>
              </a:ext>
            </a:extLst>
          </p:cNvPr>
          <p:cNvSpPr>
            <a:spLocks noGrp="1"/>
          </p:cNvSpPr>
          <p:nvPr>
            <p:ph type="title"/>
          </p:nvPr>
        </p:nvSpPr>
        <p:spPr/>
        <p:txBody>
          <a:bodyPr>
            <a:normAutofit fontScale="90000"/>
          </a:bodyPr>
          <a:lstStyle/>
          <a:p>
            <a:r>
              <a:rPr lang="en-US" sz="4400" dirty="0"/>
              <a:t>Computers love Binary, Octal and Hex</a:t>
            </a:r>
          </a:p>
        </p:txBody>
      </p:sp>
      <p:sp>
        <p:nvSpPr>
          <p:cNvPr id="3" name="Content Placeholder 2">
            <a:extLst>
              <a:ext uri="{FF2B5EF4-FFF2-40B4-BE49-F238E27FC236}">
                <a16:creationId xmlns:a16="http://schemas.microsoft.com/office/drawing/2014/main" id="{44EC6E7B-70C7-44FD-B4A8-21DD2582FA16}"/>
              </a:ext>
            </a:extLst>
          </p:cNvPr>
          <p:cNvSpPr>
            <a:spLocks noGrp="1"/>
          </p:cNvSpPr>
          <p:nvPr>
            <p:ph idx="1"/>
          </p:nvPr>
        </p:nvSpPr>
        <p:spPr>
          <a:xfrm>
            <a:off x="685800" y="1901952"/>
            <a:ext cx="10165080" cy="4127627"/>
          </a:xfrm>
        </p:spPr>
        <p:txBody>
          <a:bodyPr>
            <a:normAutofit/>
          </a:bodyPr>
          <a:lstStyle/>
          <a:p>
            <a:pPr>
              <a:buFont typeface="Wingdings" panose="05000000000000000000" pitchFamily="2" charset="2"/>
              <a:buChar char="Ø"/>
            </a:pPr>
            <a:r>
              <a:rPr lang="en-US" sz="3400" dirty="0">
                <a:solidFill>
                  <a:srgbClr val="323232">
                    <a:lumMod val="90000"/>
                    <a:lumOff val="10000"/>
                  </a:srgbClr>
                </a:solidFill>
              </a:rPr>
              <a:t>Computers are made up of millions of transistors or switches.</a:t>
            </a:r>
          </a:p>
          <a:p>
            <a:pPr>
              <a:buFont typeface="Wingdings" panose="05000000000000000000" pitchFamily="2" charset="2"/>
              <a:buChar char="Ø"/>
            </a:pPr>
            <a:r>
              <a:rPr lang="en-US" sz="3400" dirty="0">
                <a:solidFill>
                  <a:srgbClr val="323232">
                    <a:lumMod val="90000"/>
                    <a:lumOff val="10000"/>
                  </a:srgbClr>
                </a:solidFill>
              </a:rPr>
              <a:t>A switch has two states: on or off.</a:t>
            </a:r>
          </a:p>
          <a:p>
            <a:pPr>
              <a:buFont typeface="Wingdings" panose="05000000000000000000" pitchFamily="2" charset="2"/>
              <a:buChar char="Ø"/>
            </a:pPr>
            <a:r>
              <a:rPr lang="en-US" sz="3400" dirty="0">
                <a:solidFill>
                  <a:srgbClr val="323232">
                    <a:lumMod val="90000"/>
                    <a:lumOff val="10000"/>
                  </a:srgbClr>
                </a:solidFill>
              </a:rPr>
              <a:t>Computers need powers of 2.</a:t>
            </a:r>
          </a:p>
          <a:p>
            <a:pPr>
              <a:buFont typeface="Wingdings" panose="05000000000000000000" pitchFamily="2" charset="2"/>
              <a:buChar char="Ø"/>
            </a:pPr>
            <a:r>
              <a:rPr lang="en-US" sz="3400" dirty="0">
                <a:solidFill>
                  <a:srgbClr val="323232">
                    <a:lumMod val="90000"/>
                    <a:lumOff val="10000"/>
                  </a:srgbClr>
                </a:solidFill>
              </a:rPr>
              <a:t>At the lowest level, computers</a:t>
            </a:r>
          </a:p>
          <a:p>
            <a:pPr marL="45720" indent="0">
              <a:buNone/>
            </a:pPr>
            <a:r>
              <a:rPr lang="en-US" sz="3400" dirty="0">
                <a:solidFill>
                  <a:srgbClr val="323232">
                    <a:lumMod val="90000"/>
                    <a:lumOff val="10000"/>
                  </a:srgbClr>
                </a:solidFill>
              </a:rPr>
              <a:t>	 use: Binary.</a:t>
            </a:r>
          </a:p>
          <a:p>
            <a:endParaRPr lang="en-US" dirty="0"/>
          </a:p>
        </p:txBody>
      </p:sp>
      <p:pic>
        <p:nvPicPr>
          <p:cNvPr id="5" name="Picture 4">
            <a:extLst>
              <a:ext uri="{FF2B5EF4-FFF2-40B4-BE49-F238E27FC236}">
                <a16:creationId xmlns:a16="http://schemas.microsoft.com/office/drawing/2014/main" id="{E5ECB2F9-27E4-4B60-BC39-D7AFC58B5937}"/>
              </a:ext>
            </a:extLst>
          </p:cNvPr>
          <p:cNvPicPr>
            <a:picLocks noChangeAspect="1"/>
          </p:cNvPicPr>
          <p:nvPr/>
        </p:nvPicPr>
        <p:blipFill>
          <a:blip r:embed="rId3"/>
          <a:stretch>
            <a:fillRect/>
          </a:stretch>
        </p:blipFill>
        <p:spPr>
          <a:xfrm>
            <a:off x="7581900" y="3752849"/>
            <a:ext cx="4065588" cy="2276729"/>
          </a:xfrm>
          <a:prstGeom prst="rect">
            <a:avLst/>
          </a:prstGeom>
          <a:effectLst>
            <a:outerShdw blurRad="101600" dist="101600" dir="2700000" algn="tl" rotWithShape="0">
              <a:prstClr val="black">
                <a:alpha val="40000"/>
              </a:prstClr>
            </a:outerShdw>
          </a:effectLst>
        </p:spPr>
      </p:pic>
    </p:spTree>
    <p:extLst>
      <p:ext uri="{BB962C8B-B14F-4D97-AF65-F5344CB8AC3E}">
        <p14:creationId xmlns:p14="http://schemas.microsoft.com/office/powerpoint/2010/main" val="10959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1791-138D-459C-B020-0E94DC2EEDA8}"/>
              </a:ext>
            </a:extLst>
          </p:cNvPr>
          <p:cNvSpPr>
            <a:spLocks noGrp="1"/>
          </p:cNvSpPr>
          <p:nvPr>
            <p:ph type="title"/>
          </p:nvPr>
        </p:nvSpPr>
        <p:spPr/>
        <p:txBody>
          <a:bodyPr>
            <a:normAutofit/>
          </a:bodyPr>
          <a:lstStyle/>
          <a:p>
            <a:r>
              <a:rPr lang="en-US" sz="4400" dirty="0"/>
              <a:t>The Heart of a Computer</a:t>
            </a:r>
          </a:p>
        </p:txBody>
      </p:sp>
      <p:sp>
        <p:nvSpPr>
          <p:cNvPr id="3" name="Content Placeholder 2">
            <a:extLst>
              <a:ext uri="{FF2B5EF4-FFF2-40B4-BE49-F238E27FC236}">
                <a16:creationId xmlns:a16="http://schemas.microsoft.com/office/drawing/2014/main" id="{44EC6E7B-70C7-44FD-B4A8-21DD2582FA16}"/>
              </a:ext>
            </a:extLst>
          </p:cNvPr>
          <p:cNvSpPr>
            <a:spLocks noGrp="1"/>
          </p:cNvSpPr>
          <p:nvPr>
            <p:ph idx="1"/>
          </p:nvPr>
        </p:nvSpPr>
        <p:spPr>
          <a:xfrm>
            <a:off x="1341120" y="1901952"/>
            <a:ext cx="9726930" cy="517398"/>
          </a:xfrm>
        </p:spPr>
        <p:txBody>
          <a:bodyPr>
            <a:normAutofit lnSpcReduction="10000"/>
          </a:bodyPr>
          <a:lstStyle/>
          <a:p>
            <a:pPr lvl="1">
              <a:buFont typeface="Wingdings" panose="05000000000000000000" pitchFamily="2" charset="2"/>
              <a:buChar char="Ø"/>
            </a:pPr>
            <a:r>
              <a:rPr lang="en-US" sz="3200" dirty="0">
                <a:solidFill>
                  <a:srgbClr val="323232">
                    <a:lumMod val="90000"/>
                    <a:lumOff val="10000"/>
                  </a:srgbClr>
                </a:solidFill>
              </a:rPr>
              <a:t>CPU - Central Processing Unit</a:t>
            </a:r>
          </a:p>
          <a:p>
            <a:endParaRPr lang="en-US" dirty="0"/>
          </a:p>
        </p:txBody>
      </p:sp>
      <p:pic>
        <p:nvPicPr>
          <p:cNvPr id="5" name="Picture 4">
            <a:extLst>
              <a:ext uri="{FF2B5EF4-FFF2-40B4-BE49-F238E27FC236}">
                <a16:creationId xmlns:a16="http://schemas.microsoft.com/office/drawing/2014/main" id="{755B0693-A1D5-42E5-A6D5-E5A21AC35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306" y="3429000"/>
            <a:ext cx="3209226" cy="2961640"/>
          </a:xfrm>
          <a:prstGeom prst="rect">
            <a:avLst/>
          </a:prstGeom>
        </p:spPr>
      </p:pic>
      <p:pic>
        <p:nvPicPr>
          <p:cNvPr id="6" name="Picture 5">
            <a:extLst>
              <a:ext uri="{FF2B5EF4-FFF2-40B4-BE49-F238E27FC236}">
                <a16:creationId xmlns:a16="http://schemas.microsoft.com/office/drawing/2014/main" id="{BF05E382-AEE2-4B79-AD5A-9462733871CF}"/>
              </a:ext>
            </a:extLst>
          </p:cNvPr>
          <p:cNvPicPr>
            <a:picLocks noChangeAspect="1"/>
          </p:cNvPicPr>
          <p:nvPr/>
        </p:nvPicPr>
        <p:blipFill>
          <a:blip r:embed="rId4"/>
          <a:stretch>
            <a:fillRect/>
          </a:stretch>
        </p:blipFill>
        <p:spPr>
          <a:xfrm>
            <a:off x="668808" y="3429000"/>
            <a:ext cx="2990850" cy="2990850"/>
          </a:xfrm>
          <a:prstGeom prst="rect">
            <a:avLst/>
          </a:prstGeom>
        </p:spPr>
      </p:pic>
      <p:pic>
        <p:nvPicPr>
          <p:cNvPr id="11" name="Picture 10">
            <a:extLst>
              <a:ext uri="{FF2B5EF4-FFF2-40B4-BE49-F238E27FC236}">
                <a16:creationId xmlns:a16="http://schemas.microsoft.com/office/drawing/2014/main" id="{F5B13DEA-889C-4EE0-A75C-16DC460A1E94}"/>
              </a:ext>
            </a:extLst>
          </p:cNvPr>
          <p:cNvPicPr>
            <a:picLocks noChangeAspect="1"/>
          </p:cNvPicPr>
          <p:nvPr/>
        </p:nvPicPr>
        <p:blipFill>
          <a:blip r:embed="rId5"/>
          <a:stretch>
            <a:fillRect/>
          </a:stretch>
        </p:blipFill>
        <p:spPr>
          <a:xfrm rot="5400000">
            <a:off x="8567612" y="3435061"/>
            <a:ext cx="2961640" cy="2949519"/>
          </a:xfrm>
          <a:prstGeom prst="rect">
            <a:avLst/>
          </a:prstGeom>
        </p:spPr>
      </p:pic>
      <p:sp>
        <p:nvSpPr>
          <p:cNvPr id="12" name="TextBox 11">
            <a:extLst>
              <a:ext uri="{FF2B5EF4-FFF2-40B4-BE49-F238E27FC236}">
                <a16:creationId xmlns:a16="http://schemas.microsoft.com/office/drawing/2014/main" id="{49E1B45B-6A89-42D8-A20E-A1B247B7266A}"/>
              </a:ext>
            </a:extLst>
          </p:cNvPr>
          <p:cNvSpPr txBox="1"/>
          <p:nvPr/>
        </p:nvSpPr>
        <p:spPr>
          <a:xfrm>
            <a:off x="1550670" y="2754356"/>
            <a:ext cx="9726930" cy="523220"/>
          </a:xfrm>
          <a:prstGeom prst="rect">
            <a:avLst/>
          </a:prstGeom>
          <a:noFill/>
        </p:spPr>
        <p:txBody>
          <a:bodyPr wrap="square" rtlCol="0">
            <a:spAutoFit/>
          </a:bodyPr>
          <a:lstStyle/>
          <a:p>
            <a:r>
              <a:rPr lang="en-US" sz="2800" dirty="0"/>
              <a:t>Top				   Inside			     Bottom</a:t>
            </a:r>
          </a:p>
        </p:txBody>
      </p:sp>
    </p:spTree>
    <p:extLst>
      <p:ext uri="{BB962C8B-B14F-4D97-AF65-F5344CB8AC3E}">
        <p14:creationId xmlns:p14="http://schemas.microsoft.com/office/powerpoint/2010/main" val="34977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4446</Words>
  <Application>Microsoft Office PowerPoint</Application>
  <PresentationFormat>Widescreen</PresentationFormat>
  <Paragraphs>476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 Antiqua</vt:lpstr>
      <vt:lpstr>Calibri</vt:lpstr>
      <vt:lpstr>Lato</vt:lpstr>
      <vt:lpstr>Wingdings</vt:lpstr>
      <vt:lpstr>Banded Design Yellow 16x9</vt:lpstr>
      <vt:lpstr>Introduction to HTML &amp; CSS</vt:lpstr>
      <vt:lpstr>Lesson Objectives</vt:lpstr>
      <vt:lpstr>What are number systems?</vt:lpstr>
      <vt:lpstr>By Piero - Own work, Public Domain, https://commons.wikimedia.org/w/index.php?curid=9498282</vt:lpstr>
      <vt:lpstr>Number systems have a base (radix)!</vt:lpstr>
      <vt:lpstr>Common Number Systems</vt:lpstr>
      <vt:lpstr>Conversion Chart</vt:lpstr>
      <vt:lpstr>Computers love Binary, Octal and Hex</vt:lpstr>
      <vt:lpstr>The Heart of a Computer</vt:lpstr>
      <vt:lpstr>Review: The Decimal System</vt:lpstr>
      <vt:lpstr>The Octal System</vt:lpstr>
      <vt:lpstr>The Binary System</vt:lpstr>
      <vt:lpstr>Hexadecimal – used often in coding!</vt:lpstr>
      <vt:lpstr>The Hexadecimal System</vt:lpstr>
      <vt:lpstr>Converting Decimal to Other Systems</vt:lpstr>
      <vt:lpstr>Converting Decimal to Binary</vt:lpstr>
      <vt:lpstr>Converting Decimal to Octal</vt:lpstr>
      <vt:lpstr>Converting Decimal to Hex</vt:lpstr>
      <vt:lpstr>Converting Other Systems to Decimal</vt:lpstr>
      <vt:lpstr>Convert to Decimal</vt:lpstr>
      <vt:lpstr>Convert to Decimal</vt:lpstr>
      <vt:lpstr>Convert to Decimal</vt:lpstr>
      <vt:lpstr>Disclaimer!</vt:lpstr>
      <vt:lpstr>Easier, softer conversion</vt:lpstr>
      <vt:lpstr>Windows Calculator</vt:lpstr>
      <vt:lpstr>Lesson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2018-02-01T05:08:43Z</dcterms:created>
  <dcterms:modified xsi:type="dcterms:W3CDTF">2024-07-08T20:01:06Z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