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2"/>
  </p:notesMasterIdLst>
  <p:handoutMasterIdLst>
    <p:handoutMasterId r:id="rId33"/>
  </p:handoutMasterIdLst>
  <p:sldIdLst>
    <p:sldId id="256" r:id="rId3"/>
    <p:sldId id="265" r:id="rId4"/>
    <p:sldId id="273" r:id="rId5"/>
    <p:sldId id="285" r:id="rId6"/>
    <p:sldId id="306"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282" r:id="rId25"/>
    <p:sldId id="280" r:id="rId26"/>
    <p:sldId id="283" r:id="rId27"/>
    <p:sldId id="304" r:id="rId28"/>
    <p:sldId id="303" r:id="rId29"/>
    <p:sldId id="305"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15F3"/>
    <a:srgbClr val="15F38E"/>
    <a:srgbClr val="F38E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63275" autoAdjust="0"/>
  </p:normalViewPr>
  <p:slideViewPr>
    <p:cSldViewPr snapToGrid="0">
      <p:cViewPr varScale="1">
        <p:scale>
          <a:sx n="51" d="100"/>
          <a:sy n="51" d="100"/>
        </p:scale>
        <p:origin x="606" y="78"/>
      </p:cViewPr>
      <p:guideLst>
        <p:guide pos="3840"/>
        <p:guide orient="horz" pos="2160"/>
      </p:guideLst>
    </p:cSldViewPr>
  </p:slideViewPr>
  <p:outlineViewPr>
    <p:cViewPr>
      <p:scale>
        <a:sx n="33" d="100"/>
        <a:sy n="33" d="100"/>
      </p:scale>
      <p:origin x="0" y="0"/>
    </p:cViewPr>
  </p:outlineViewPr>
  <p:notesTextViewPr>
    <p:cViewPr>
      <p:scale>
        <a:sx n="100" d="100"/>
        <a:sy n="100" d="100"/>
      </p:scale>
      <p:origin x="0" y="-2436"/>
    </p:cViewPr>
  </p:notesTextViewPr>
  <p:sorterViewPr>
    <p:cViewPr>
      <p:scale>
        <a:sx n="100" d="100"/>
        <a:sy n="100" d="100"/>
      </p:scale>
      <p:origin x="0" y="0"/>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D2DDA-69D8-473F-A583-B6774B31A77B}" type="datetimeFigureOut">
              <a:rPr lang="en-US"/>
              <a:t>9/8/2024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92CCB-FF08-4D29-8DA3-E1FD86044808}" type="slidenum">
              <a:rPr/>
              <a:t>‹#›</a:t>
            </a:fld>
            <a:endParaRPr/>
          </a:p>
        </p:txBody>
      </p:sp>
    </p:spTree>
    <p:extLst>
      <p:ext uri="{BB962C8B-B14F-4D97-AF65-F5344CB8AC3E}">
        <p14:creationId xmlns:p14="http://schemas.microsoft.com/office/powerpoint/2010/main" val="1662153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F6DFB-6833-46E4-B515-70E0D9178056}" type="datetimeFigureOut">
              <a:rPr lang="en-US"/>
              <a:t>9/8/2024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706C7-F2C3-48B6-8A22-C484D800B5D4}" type="slidenum">
              <a:rPr/>
              <a:t>‹#›</a:t>
            </a:fld>
            <a:endParaRPr/>
          </a:p>
        </p:txBody>
      </p:sp>
    </p:spTree>
    <p:extLst>
      <p:ext uri="{BB962C8B-B14F-4D97-AF65-F5344CB8AC3E}">
        <p14:creationId xmlns:p14="http://schemas.microsoft.com/office/powerpoint/2010/main" val="59950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Unit 6, Lesson 11 of Introduction to HTML &amp; CSS. In this lesson we will be discussing using color in our web pages and designs.</a:t>
            </a:r>
          </a:p>
        </p:txBody>
      </p:sp>
      <p:sp>
        <p:nvSpPr>
          <p:cNvPr id="4" name="Slide Number Placeholder 3"/>
          <p:cNvSpPr>
            <a:spLocks noGrp="1"/>
          </p:cNvSpPr>
          <p:nvPr>
            <p:ph type="sldNum" sz="quarter" idx="10"/>
          </p:nvPr>
        </p:nvSpPr>
        <p:spPr/>
        <p:txBody>
          <a:bodyPr/>
          <a:lstStyle/>
          <a:p>
            <a:fld id="{958706C7-F2C3-48B6-8A22-C484D800B5D4}" type="slidenum">
              <a:rPr lang="en-US" smtClean="0"/>
              <a:t>1</a:t>
            </a:fld>
            <a:endParaRPr lang="en-US"/>
          </a:p>
        </p:txBody>
      </p:sp>
    </p:spTree>
    <p:extLst>
      <p:ext uri="{BB962C8B-B14F-4D97-AF65-F5344CB8AC3E}">
        <p14:creationId xmlns:p14="http://schemas.microsoft.com/office/powerpoint/2010/main" val="902686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To specify using Color Names:</a:t>
            </a:r>
          </a:p>
          <a:p>
            <a:pPr lvl="0"/>
            <a:r>
              <a:rPr lang="en-US" sz="1200" kern="1200" dirty="0">
                <a:solidFill>
                  <a:schemeClr val="tx1"/>
                </a:solidFill>
                <a:effectLst/>
                <a:latin typeface="+mn-lt"/>
                <a:ea typeface="+mn-ea"/>
                <a:cs typeface="+mn-cs"/>
              </a:rPr>
              <a:t>•Modern browsers support 140 color names, actually called extended color keywords.</a:t>
            </a:r>
          </a:p>
          <a:p>
            <a:pPr lvl="0"/>
            <a:r>
              <a:rPr lang="en-US" sz="1200" kern="1200" dirty="0">
                <a:solidFill>
                  <a:schemeClr val="tx1"/>
                </a:solidFill>
                <a:effectLst/>
                <a:latin typeface="+mn-lt"/>
                <a:ea typeface="+mn-ea"/>
                <a:cs typeface="+mn-cs"/>
              </a:rPr>
              <a:t>•There are only alphabetic characters in these color names. No spaces, dashes or other characters and always in lowercase.</a:t>
            </a:r>
          </a:p>
          <a:p>
            <a:pPr lvl="0"/>
            <a:r>
              <a:rPr lang="en-US" sz="1200" kern="1200" dirty="0">
                <a:solidFill>
                  <a:schemeClr val="tx1"/>
                </a:solidFill>
                <a:effectLst/>
                <a:latin typeface="+mn-lt"/>
                <a:ea typeface="+mn-ea"/>
                <a:cs typeface="+mn-cs"/>
              </a:rPr>
              <a:t>•CSS usage: font{</a:t>
            </a:r>
            <a:r>
              <a:rPr lang="en-US" sz="1200" kern="1200" dirty="0" err="1">
                <a:solidFill>
                  <a:schemeClr val="tx1"/>
                </a:solidFill>
                <a:effectLst/>
                <a:latin typeface="+mn-lt"/>
                <a:ea typeface="+mn-ea"/>
                <a:cs typeface="+mn-cs"/>
              </a:rPr>
              <a:t>color:dodgerblue</a:t>
            </a:r>
            <a:r>
              <a:rPr lang="en-US" sz="1200" kern="1200" dirty="0">
                <a:solidFill>
                  <a:schemeClr val="tx1"/>
                </a:solidFill>
                <a:effectLst/>
                <a:latin typeface="+mn-lt"/>
                <a:ea typeface="+mn-ea"/>
                <a:cs typeface="+mn-cs"/>
              </a:rPr>
              <a:t>;} – this style rule assigns the named color "</a:t>
            </a:r>
            <a:r>
              <a:rPr lang="en-US" sz="1200" kern="1200" dirty="0" err="1">
                <a:solidFill>
                  <a:schemeClr val="tx1"/>
                </a:solidFill>
                <a:effectLst/>
                <a:latin typeface="+mn-lt"/>
                <a:ea typeface="+mn-ea"/>
                <a:cs typeface="+mn-cs"/>
              </a:rPr>
              <a:t>dodgerblue</a:t>
            </a:r>
            <a:r>
              <a:rPr lang="en-US" sz="1200" kern="1200" dirty="0">
                <a:solidFill>
                  <a:schemeClr val="tx1"/>
                </a:solidFill>
                <a:effectLst/>
                <a:latin typeface="+mn-lt"/>
                <a:ea typeface="+mn-ea"/>
                <a:cs typeface="+mn-cs"/>
              </a:rPr>
              <a:t>" to a font. Remember I am representing the CSS rule here as it would appear in the inline usage, which puts the code on one line. When using this in a style sheet always format your code for better readability. Some style sheets remove all formatting for quicker downloading to a browser, but we will always use proper formatting in this 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•Complete list</a:t>
            </a:r>
            <a:r>
              <a:rPr lang="en-US" sz="1200" kern="1200">
                <a:solidFill>
                  <a:schemeClr val="tx1"/>
                </a:solidFill>
                <a:effectLst/>
                <a:latin typeface="+mn-lt"/>
                <a:ea typeface="+mn-ea"/>
                <a:cs typeface="+mn-cs"/>
              </a:rPr>
              <a:t>: </a:t>
            </a:r>
            <a:r>
              <a:rPr lang="en-US" sz="1200">
                <a:solidFill>
                  <a:schemeClr val="tx1"/>
                </a:solidFill>
              </a:rPr>
              <a:t>https://www.w3.org/TR/css-color-3/r</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8706C7-F2C3-48B6-8A22-C484D800B5D4}" type="slidenum">
              <a:rPr lang="en-US" smtClean="0"/>
              <a:t>10</a:t>
            </a:fld>
            <a:endParaRPr lang="en-US"/>
          </a:p>
        </p:txBody>
      </p:sp>
    </p:spTree>
    <p:extLst>
      <p:ext uri="{BB962C8B-B14F-4D97-AF65-F5344CB8AC3E}">
        <p14:creationId xmlns:p14="http://schemas.microsoft.com/office/powerpoint/2010/main" val="3391467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To specify using HEXICECIMAL:</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HEX is short for hexadecimal (base 16)</a:t>
            </a:r>
          </a:p>
          <a:p>
            <a:pPr lvl="0"/>
            <a:r>
              <a:rPr lang="en-US" sz="1200" kern="1200" dirty="0">
                <a:solidFill>
                  <a:schemeClr val="tx1"/>
                </a:solidFill>
                <a:effectLst/>
                <a:latin typeface="+mn-lt"/>
                <a:ea typeface="+mn-ea"/>
                <a:cs typeface="+mn-cs"/>
              </a:rPr>
              <a:t>The values are three separate hex numbers called triplets</a:t>
            </a:r>
          </a:p>
          <a:p>
            <a:pPr lvl="0"/>
            <a:r>
              <a:rPr lang="en-US" sz="1200" kern="1200" dirty="0">
                <a:solidFill>
                  <a:schemeClr val="tx1"/>
                </a:solidFill>
                <a:effectLst/>
                <a:latin typeface="+mn-lt"/>
                <a:ea typeface="+mn-ea"/>
                <a:cs typeface="+mn-cs"/>
              </a:rPr>
              <a:t>FF*FF*FF=1000000 in HEX or 16,777,216 in decimal.</a:t>
            </a:r>
          </a:p>
          <a:p>
            <a:pPr lvl="0"/>
            <a:r>
              <a:rPr lang="en-US" sz="1200" kern="1200" dirty="0">
                <a:solidFill>
                  <a:schemeClr val="tx1"/>
                </a:solidFill>
                <a:effectLst/>
                <a:latin typeface="+mn-lt"/>
                <a:ea typeface="+mn-ea"/>
                <a:cs typeface="+mn-cs"/>
              </a:rPr>
              <a:t>Can be either uppercase or lowercase (Uppercase more readable – lowercase easy to type)</a:t>
            </a:r>
          </a:p>
          <a:p>
            <a:pPr lvl="0"/>
            <a:r>
              <a:rPr lang="en-US" sz="1200" kern="1200" dirty="0">
                <a:solidFill>
                  <a:schemeClr val="tx1"/>
                </a:solidFill>
                <a:effectLst/>
                <a:latin typeface="+mn-lt"/>
                <a:ea typeface="+mn-ea"/>
                <a:cs typeface="+mn-cs"/>
              </a:rPr>
              <a:t>They begin with the # symbol</a:t>
            </a:r>
          </a:p>
          <a:p>
            <a:pPr lvl="0"/>
            <a:r>
              <a:rPr lang="en-US" sz="1200" kern="1200" dirty="0">
                <a:solidFill>
                  <a:schemeClr val="tx1"/>
                </a:solidFill>
                <a:effectLst/>
                <a:latin typeface="+mn-lt"/>
                <a:ea typeface="+mn-ea"/>
                <a:cs typeface="+mn-cs"/>
              </a:rPr>
              <a:t>They are not separated by a comma</a:t>
            </a:r>
          </a:p>
          <a:p>
            <a:pPr lvl="0"/>
            <a:r>
              <a:rPr lang="en-US" sz="1200" kern="1200" dirty="0">
                <a:solidFill>
                  <a:schemeClr val="tx1"/>
                </a:solidFill>
                <a:effectLst/>
                <a:latin typeface="+mn-lt"/>
                <a:ea typeface="+mn-ea"/>
                <a:cs typeface="+mn-cs"/>
              </a:rPr>
              <a:t>CSS usage: font{color:#1E90FF;} – changes the font color to the HEX value of </a:t>
            </a:r>
            <a:r>
              <a:rPr lang="en-US" sz="1200" kern="1200" dirty="0" err="1">
                <a:solidFill>
                  <a:schemeClr val="tx1"/>
                </a:solidFill>
                <a:effectLst/>
                <a:latin typeface="+mn-lt"/>
                <a:ea typeface="+mn-ea"/>
                <a:cs typeface="+mn-cs"/>
              </a:rPr>
              <a:t>DodgerBlue</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Usage reminder: this is not a single hex number. It is three separate hex numbers. The 1E is the value for red.  The 90 is the value for green.  The FF is the value for blue.</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8706C7-F2C3-48B6-8A22-C484D800B5D4}" type="slidenum">
              <a:rPr lang="en-US" smtClean="0"/>
              <a:t>11</a:t>
            </a:fld>
            <a:endParaRPr lang="en-US"/>
          </a:p>
        </p:txBody>
      </p:sp>
    </p:spTree>
    <p:extLst>
      <p:ext uri="{BB962C8B-B14F-4D97-AF65-F5344CB8AC3E}">
        <p14:creationId xmlns:p14="http://schemas.microsoft.com/office/powerpoint/2010/main" val="373226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To Specify using RGB:</a:t>
            </a:r>
          </a:p>
          <a:p>
            <a:pPr lvl="0"/>
            <a:r>
              <a:rPr lang="en-US" sz="1200" kern="1200" dirty="0">
                <a:solidFill>
                  <a:schemeClr val="tx1"/>
                </a:solidFill>
                <a:effectLst/>
                <a:latin typeface="+mn-lt"/>
                <a:ea typeface="+mn-ea"/>
                <a:cs typeface="+mn-cs"/>
              </a:rPr>
              <a:t>•	RGB stands for red, green, blue.</a:t>
            </a:r>
          </a:p>
          <a:p>
            <a:pPr lvl="0"/>
            <a:r>
              <a:rPr lang="en-US" sz="1200" kern="1200" dirty="0">
                <a:solidFill>
                  <a:schemeClr val="tx1"/>
                </a:solidFill>
                <a:effectLst/>
                <a:latin typeface="+mn-lt"/>
                <a:ea typeface="+mn-ea"/>
                <a:cs typeface="+mn-cs"/>
              </a:rPr>
              <a:t>•	Color is specified using a value between 0 and 255 for each color.</a:t>
            </a:r>
          </a:p>
          <a:p>
            <a:pPr lvl="0"/>
            <a:r>
              <a:rPr lang="en-US" sz="1200" kern="1200" dirty="0">
                <a:solidFill>
                  <a:schemeClr val="tx1"/>
                </a:solidFill>
                <a:effectLst/>
                <a:latin typeface="+mn-lt"/>
                <a:ea typeface="+mn-ea"/>
                <a:cs typeface="+mn-cs"/>
              </a:rPr>
              <a:t>•	The values are separated by a comma.</a:t>
            </a:r>
          </a:p>
          <a:p>
            <a:pPr lvl="0"/>
            <a:r>
              <a:rPr lang="en-US" sz="1200" kern="1200" dirty="0">
                <a:solidFill>
                  <a:schemeClr val="tx1"/>
                </a:solidFill>
                <a:effectLst/>
                <a:latin typeface="+mn-lt"/>
                <a:ea typeface="+mn-ea"/>
                <a:cs typeface="+mn-cs"/>
              </a:rPr>
              <a:t>•	256*256*256=16,777,216 color values.</a:t>
            </a:r>
          </a:p>
          <a:p>
            <a:pPr lvl="0"/>
            <a:r>
              <a:rPr lang="en-US" sz="1200" kern="1200" dirty="0">
                <a:solidFill>
                  <a:schemeClr val="tx1"/>
                </a:solidFill>
                <a:effectLst/>
                <a:latin typeface="+mn-lt"/>
                <a:ea typeface="+mn-ea"/>
                <a:cs typeface="+mn-cs"/>
              </a:rPr>
              <a:t>•	CSS usage: font{</a:t>
            </a:r>
            <a:r>
              <a:rPr lang="en-US" sz="1200" kern="1200" dirty="0" err="1">
                <a:solidFill>
                  <a:schemeClr val="tx1"/>
                </a:solidFill>
                <a:effectLst/>
                <a:latin typeface="+mn-lt"/>
                <a:ea typeface="+mn-ea"/>
                <a:cs typeface="+mn-cs"/>
              </a:rPr>
              <a:t>color:RGB</a:t>
            </a:r>
            <a:r>
              <a:rPr lang="en-US" sz="1200" kern="1200" dirty="0">
                <a:solidFill>
                  <a:schemeClr val="tx1"/>
                </a:solidFill>
                <a:effectLst/>
                <a:latin typeface="+mn-lt"/>
                <a:ea typeface="+mn-ea"/>
                <a:cs typeface="+mn-cs"/>
              </a:rPr>
              <a:t>(30,144,255);} – changes the font color to the RGB value of </a:t>
            </a:r>
            <a:r>
              <a:rPr lang="en-US" sz="1200" kern="1200" dirty="0" err="1">
                <a:solidFill>
                  <a:schemeClr val="tx1"/>
                </a:solidFill>
                <a:effectLst/>
                <a:latin typeface="+mn-lt"/>
                <a:ea typeface="+mn-ea"/>
                <a:cs typeface="+mn-cs"/>
              </a:rPr>
              <a:t>DodgerBlue</a:t>
            </a:r>
            <a:r>
              <a:rPr lang="en-US" sz="1200" kern="1200" dirty="0">
                <a:solidFill>
                  <a:schemeClr val="tx1"/>
                </a:solidFill>
                <a:effectLst/>
                <a:latin typeface="+mn-lt"/>
                <a:ea typeface="+mn-ea"/>
                <a:cs typeface="+mn-cs"/>
              </a:rPr>
              <a:t>.</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8706C7-F2C3-48B6-8A22-C484D800B5D4}" type="slidenum">
              <a:rPr lang="en-US" smtClean="0"/>
              <a:t>12</a:t>
            </a:fld>
            <a:endParaRPr lang="en-US"/>
          </a:p>
        </p:txBody>
      </p:sp>
    </p:spTree>
    <p:extLst>
      <p:ext uri="{BB962C8B-B14F-4D97-AF65-F5344CB8AC3E}">
        <p14:creationId xmlns:p14="http://schemas.microsoft.com/office/powerpoint/2010/main" val="4108765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To Specify Using HSL:</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HSL stands for hue, saturation, and lightness.</a:t>
            </a:r>
          </a:p>
          <a:p>
            <a:pPr lvl="0"/>
            <a:r>
              <a:rPr lang="en-US" sz="1200" kern="1200" dirty="0">
                <a:solidFill>
                  <a:schemeClr val="tx1"/>
                </a:solidFill>
                <a:effectLst/>
                <a:latin typeface="+mn-lt"/>
                <a:ea typeface="+mn-ea"/>
                <a:cs typeface="+mn-cs"/>
              </a:rPr>
              <a:t>Hue is a degree on the color wheel from 0 to 360. 0 is red. (See the color wheel below.)</a:t>
            </a:r>
          </a:p>
          <a:p>
            <a:pPr lvl="0"/>
            <a:r>
              <a:rPr lang="en-US" sz="1200" kern="1200" dirty="0">
                <a:solidFill>
                  <a:schemeClr val="tx1"/>
                </a:solidFill>
                <a:effectLst/>
                <a:latin typeface="+mn-lt"/>
                <a:ea typeface="+mn-ea"/>
                <a:cs typeface="+mn-cs"/>
              </a:rPr>
              <a:t>Saturation is a percentage value; 0% means a shade of gray and 100% is the full color.</a:t>
            </a:r>
          </a:p>
          <a:p>
            <a:pPr lvl="0"/>
            <a:r>
              <a:rPr lang="en-US" sz="1200" kern="1200" dirty="0">
                <a:solidFill>
                  <a:schemeClr val="tx1"/>
                </a:solidFill>
                <a:effectLst/>
                <a:latin typeface="+mn-lt"/>
                <a:ea typeface="+mn-ea"/>
                <a:cs typeface="+mn-cs"/>
              </a:rPr>
              <a:t>Lightness is also a percentage; 0% is black, 100% is white.</a:t>
            </a:r>
          </a:p>
          <a:p>
            <a:pPr lvl="0"/>
            <a:r>
              <a:rPr lang="en-US" sz="1200" kern="1200" dirty="0">
                <a:solidFill>
                  <a:schemeClr val="tx1"/>
                </a:solidFill>
                <a:effectLst/>
                <a:latin typeface="+mn-lt"/>
                <a:ea typeface="+mn-ea"/>
                <a:cs typeface="+mn-cs"/>
              </a:rPr>
              <a:t>CSS usage: font{</a:t>
            </a:r>
            <a:r>
              <a:rPr lang="en-US" sz="1200" kern="1200" dirty="0" err="1">
                <a:solidFill>
                  <a:schemeClr val="tx1"/>
                </a:solidFill>
                <a:effectLst/>
                <a:latin typeface="+mn-lt"/>
                <a:ea typeface="+mn-ea"/>
                <a:cs typeface="+mn-cs"/>
              </a:rPr>
              <a:t>color:HSL</a:t>
            </a:r>
            <a:r>
              <a:rPr lang="en-US" sz="1200" kern="1200" dirty="0">
                <a:solidFill>
                  <a:schemeClr val="tx1"/>
                </a:solidFill>
                <a:effectLst/>
                <a:latin typeface="+mn-lt"/>
                <a:ea typeface="+mn-ea"/>
                <a:cs typeface="+mn-cs"/>
              </a:rPr>
              <a:t>(210, 100%, 56%);} – changes the font color to the HSL value of </a:t>
            </a:r>
            <a:r>
              <a:rPr lang="en-US" sz="1200" kern="1200" dirty="0" err="1">
                <a:solidFill>
                  <a:schemeClr val="tx1"/>
                </a:solidFill>
                <a:effectLst/>
                <a:latin typeface="+mn-lt"/>
                <a:ea typeface="+mn-ea"/>
                <a:cs typeface="+mn-cs"/>
              </a:rPr>
              <a:t>DodgerBlue</a:t>
            </a:r>
            <a:r>
              <a:rPr lang="en-US" sz="1200" kern="1200" dirty="0">
                <a:solidFill>
                  <a:schemeClr val="tx1"/>
                </a:solidFill>
                <a:effectLst/>
                <a:latin typeface="+mn-lt"/>
                <a:ea typeface="+mn-ea"/>
                <a:cs typeface="+mn-cs"/>
              </a:rPr>
              <a:t>.</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8706C7-F2C3-48B6-8A22-C484D800B5D4}" type="slidenum">
              <a:rPr lang="en-US" smtClean="0"/>
              <a:t>13</a:t>
            </a:fld>
            <a:endParaRPr lang="en-US"/>
          </a:p>
        </p:txBody>
      </p:sp>
    </p:spTree>
    <p:extLst>
      <p:ext uri="{BB962C8B-B14F-4D97-AF65-F5344CB8AC3E}">
        <p14:creationId xmlns:p14="http://schemas.microsoft.com/office/powerpoint/2010/main" val="588702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Using HSL uses the color wheel a little differently by employing degrees of color and percentages of white and gray. </a:t>
            </a:r>
          </a:p>
        </p:txBody>
      </p:sp>
      <p:sp>
        <p:nvSpPr>
          <p:cNvPr id="4" name="Slide Number Placeholder 3"/>
          <p:cNvSpPr>
            <a:spLocks noGrp="1"/>
          </p:cNvSpPr>
          <p:nvPr>
            <p:ph type="sldNum" sz="quarter" idx="10"/>
          </p:nvPr>
        </p:nvSpPr>
        <p:spPr/>
        <p:txBody>
          <a:bodyPr/>
          <a:lstStyle/>
          <a:p>
            <a:fld id="{958706C7-F2C3-48B6-8A22-C484D800B5D4}" type="slidenum">
              <a:rPr lang="en-US" smtClean="0"/>
              <a:t>14</a:t>
            </a:fld>
            <a:endParaRPr lang="en-US"/>
          </a:p>
        </p:txBody>
      </p:sp>
    </p:spTree>
    <p:extLst>
      <p:ext uri="{BB962C8B-B14F-4D97-AF65-F5344CB8AC3E}">
        <p14:creationId xmlns:p14="http://schemas.microsoft.com/office/powerpoint/2010/main" val="34509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Stands for alpha channel.</a:t>
            </a:r>
          </a:p>
          <a:p>
            <a:pPr lvl="0"/>
            <a:r>
              <a:rPr lang="en-US" sz="1200" kern="1200" dirty="0">
                <a:solidFill>
                  <a:schemeClr val="tx1"/>
                </a:solidFill>
                <a:effectLst/>
                <a:latin typeface="+mn-lt"/>
                <a:ea typeface="+mn-ea"/>
                <a:cs typeface="+mn-cs"/>
              </a:rPr>
              <a:t>Adds opacity (transparency) to the color value.</a:t>
            </a:r>
          </a:p>
          <a:p>
            <a:pPr lvl="0"/>
            <a:r>
              <a:rPr lang="en-US" sz="1200" kern="1200" dirty="0">
                <a:solidFill>
                  <a:schemeClr val="tx1"/>
                </a:solidFill>
                <a:effectLst/>
                <a:latin typeface="+mn-lt"/>
                <a:ea typeface="+mn-ea"/>
                <a:cs typeface="+mn-cs"/>
              </a:rPr>
              <a:t>Represents a percentage between 0% and 100%.</a:t>
            </a:r>
          </a:p>
          <a:p>
            <a:pPr lvl="0"/>
            <a:r>
              <a:rPr lang="en-US" sz="1200" kern="1200" dirty="0">
                <a:solidFill>
                  <a:schemeClr val="tx1"/>
                </a:solidFill>
                <a:effectLst/>
                <a:latin typeface="+mn-lt"/>
                <a:ea typeface="+mn-ea"/>
                <a:cs typeface="+mn-cs"/>
              </a:rPr>
              <a:t>Cannot be used with supported color names.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8706C7-F2C3-48B6-8A22-C484D800B5D4}" type="slidenum">
              <a:rPr lang="en-US" smtClean="0"/>
              <a:t>15</a:t>
            </a:fld>
            <a:endParaRPr lang="en-US"/>
          </a:p>
        </p:txBody>
      </p:sp>
    </p:spTree>
    <p:extLst>
      <p:ext uri="{BB962C8B-B14F-4D97-AF65-F5344CB8AC3E}">
        <p14:creationId xmlns:p14="http://schemas.microsoft.com/office/powerpoint/2010/main" val="2611221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HEX values between 00 (fully transparent) and FF (fully opaque).</a:t>
            </a:r>
          </a:p>
          <a:p>
            <a:pPr lvl="0"/>
            <a:r>
              <a:rPr lang="en-US" sz="1200" kern="1200" dirty="0">
                <a:solidFill>
                  <a:schemeClr val="tx1"/>
                </a:solidFill>
                <a:effectLst/>
                <a:latin typeface="+mn-lt"/>
                <a:ea typeface="+mn-ea"/>
                <a:cs typeface="+mn-cs"/>
              </a:rPr>
              <a:t>HEX adding an alpha value changes HEX number from a triplet to an octet (four separate numbers)</a:t>
            </a:r>
          </a:p>
          <a:p>
            <a:pPr lvl="0"/>
            <a:r>
              <a:rPr lang="en-US" sz="1200" kern="1200" dirty="0">
                <a:solidFill>
                  <a:schemeClr val="tx1"/>
                </a:solidFill>
                <a:effectLst/>
                <a:latin typeface="+mn-lt"/>
                <a:ea typeface="+mn-ea"/>
                <a:cs typeface="+mn-cs"/>
              </a:rPr>
              <a:t>RGBA and HSLA values between 0.0 (fully transparent) and 1.0 (fully opaque).</a:t>
            </a:r>
          </a:p>
          <a:p>
            <a:pPr lvl="0"/>
            <a:r>
              <a:rPr lang="en-US" sz="1200" kern="1200" dirty="0">
                <a:solidFill>
                  <a:schemeClr val="tx1"/>
                </a:solidFill>
                <a:effectLst/>
                <a:latin typeface="+mn-lt"/>
                <a:ea typeface="+mn-ea"/>
                <a:cs typeface="+mn-cs"/>
              </a:rPr>
              <a:t>CSS usage with color names: none.</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8706C7-F2C3-48B6-8A22-C484D800B5D4}" type="slidenum">
              <a:rPr lang="en-US" smtClean="0"/>
              <a:t>16</a:t>
            </a:fld>
            <a:endParaRPr lang="en-US"/>
          </a:p>
        </p:txBody>
      </p:sp>
    </p:spTree>
    <p:extLst>
      <p:ext uri="{BB962C8B-B14F-4D97-AF65-F5344CB8AC3E}">
        <p14:creationId xmlns:p14="http://schemas.microsoft.com/office/powerpoint/2010/main" val="2603746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Here are  three methods of adding transparency to the color </a:t>
            </a:r>
            <a:r>
              <a:rPr lang="en-US" sz="1200" kern="1200" dirty="0" err="1">
                <a:solidFill>
                  <a:schemeClr val="tx1"/>
                </a:solidFill>
                <a:effectLst/>
                <a:latin typeface="+mn-lt"/>
                <a:ea typeface="+mn-ea"/>
                <a:cs typeface="+mn-cs"/>
              </a:rPr>
              <a:t>dodgerblue</a:t>
            </a:r>
            <a:r>
              <a:rPr lang="en-US" sz="1200" kern="1200" dirty="0">
                <a:solidFill>
                  <a:schemeClr val="tx1"/>
                </a:solidFill>
                <a:effectLst/>
                <a:latin typeface="+mn-lt"/>
                <a:ea typeface="+mn-ea"/>
                <a:cs typeface="+mn-cs"/>
              </a:rPr>
              <a:t>. Of course we are not using the named color </a:t>
            </a:r>
            <a:r>
              <a:rPr lang="en-US" sz="1200" kern="1200" dirty="0" err="1">
                <a:solidFill>
                  <a:schemeClr val="tx1"/>
                </a:solidFill>
                <a:effectLst/>
                <a:latin typeface="+mn-lt"/>
                <a:ea typeface="+mn-ea"/>
                <a:cs typeface="+mn-cs"/>
              </a:rPr>
              <a:t>dodgerblue</a:t>
            </a:r>
            <a:r>
              <a:rPr lang="en-US" sz="1200" kern="1200" dirty="0">
                <a:solidFill>
                  <a:schemeClr val="tx1"/>
                </a:solidFill>
                <a:effectLst/>
                <a:latin typeface="+mn-lt"/>
                <a:ea typeface="+mn-ea"/>
                <a:cs typeface="+mn-cs"/>
              </a:rPr>
              <a:t>, but instead we can use the HEX, RGB or HSLA value for </a:t>
            </a:r>
            <a:r>
              <a:rPr lang="en-US" sz="1200" kern="1200" dirty="0" err="1">
                <a:solidFill>
                  <a:schemeClr val="tx1"/>
                </a:solidFill>
                <a:effectLst/>
                <a:latin typeface="+mn-lt"/>
                <a:ea typeface="+mn-ea"/>
                <a:cs typeface="+mn-cs"/>
              </a:rPr>
              <a:t>dodgerblue</a:t>
            </a:r>
            <a:r>
              <a:rPr lang="en-US" sz="1200" kern="1200" dirty="0">
                <a:solidFill>
                  <a:schemeClr val="tx1"/>
                </a:solidFill>
                <a:effectLst/>
                <a:latin typeface="+mn-lt"/>
                <a:ea typeface="+mn-ea"/>
                <a:cs typeface="+mn-cs"/>
              </a:rPr>
              <a:t> to incorporate transparency.</a:t>
            </a:r>
          </a:p>
          <a:p>
            <a:pPr lvl="0"/>
            <a:r>
              <a:rPr lang="en-US" sz="1200" kern="1200" dirty="0">
                <a:solidFill>
                  <a:schemeClr val="tx1"/>
                </a:solidFill>
                <a:effectLst/>
                <a:latin typeface="+mn-lt"/>
                <a:ea typeface="+mn-ea"/>
                <a:cs typeface="+mn-cs"/>
              </a:rPr>
              <a:t>CSS usage for HEX - font{color:#1E90FF80;} – sets the font color to the HEX value of </a:t>
            </a:r>
            <a:r>
              <a:rPr lang="en-US" sz="1200" kern="1200" dirty="0" err="1">
                <a:solidFill>
                  <a:schemeClr val="tx1"/>
                </a:solidFill>
                <a:effectLst/>
                <a:latin typeface="+mn-lt"/>
                <a:ea typeface="+mn-ea"/>
                <a:cs typeface="+mn-cs"/>
              </a:rPr>
              <a:t>DodgerBlue</a:t>
            </a:r>
            <a:r>
              <a:rPr lang="en-US" sz="1200" kern="1200" dirty="0">
                <a:solidFill>
                  <a:schemeClr val="tx1"/>
                </a:solidFill>
                <a:effectLst/>
                <a:latin typeface="+mn-lt"/>
                <a:ea typeface="+mn-ea"/>
                <a:cs typeface="+mn-cs"/>
              </a:rPr>
              <a:t> with 50% transparency. </a:t>
            </a:r>
            <a:r>
              <a:rPr lang="en-US" sz="1200" b="1" kern="1200" dirty="0">
                <a:solidFill>
                  <a:schemeClr val="tx1"/>
                </a:solidFill>
                <a:effectLst/>
                <a:latin typeface="+mn-lt"/>
                <a:ea typeface="+mn-ea"/>
                <a:cs typeface="+mn-cs"/>
              </a:rPr>
              <a:t>(this is not the preferred usage.)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CSS usage for RGBA: font{</a:t>
            </a:r>
            <a:r>
              <a:rPr lang="en-US" sz="1200" kern="1200" dirty="0" err="1">
                <a:solidFill>
                  <a:schemeClr val="tx1"/>
                </a:solidFill>
                <a:effectLst/>
                <a:latin typeface="+mn-lt"/>
                <a:ea typeface="+mn-ea"/>
                <a:cs typeface="+mn-cs"/>
              </a:rPr>
              <a:t>color:RGBA</a:t>
            </a:r>
            <a:r>
              <a:rPr lang="en-US" sz="1200" kern="1200" dirty="0">
                <a:solidFill>
                  <a:schemeClr val="tx1"/>
                </a:solidFill>
                <a:effectLst/>
                <a:latin typeface="+mn-lt"/>
                <a:ea typeface="+mn-ea"/>
                <a:cs typeface="+mn-cs"/>
              </a:rPr>
              <a:t>(30,144,255,0.5);} – sets the font color to the RGB value of </a:t>
            </a:r>
            <a:r>
              <a:rPr lang="en-US" sz="1200" kern="1200" dirty="0" err="1">
                <a:solidFill>
                  <a:schemeClr val="tx1"/>
                </a:solidFill>
                <a:effectLst/>
                <a:latin typeface="+mn-lt"/>
                <a:ea typeface="+mn-ea"/>
                <a:cs typeface="+mn-cs"/>
              </a:rPr>
              <a:t>DodgerBlue</a:t>
            </a:r>
            <a:r>
              <a:rPr lang="en-US" sz="1200" kern="1200" dirty="0">
                <a:solidFill>
                  <a:schemeClr val="tx1"/>
                </a:solidFill>
                <a:effectLst/>
                <a:latin typeface="+mn-lt"/>
                <a:ea typeface="+mn-ea"/>
                <a:cs typeface="+mn-cs"/>
              </a:rPr>
              <a:t> with 50% transparency. </a:t>
            </a:r>
            <a:r>
              <a:rPr lang="en-US" sz="1200" b="1" kern="1200" dirty="0">
                <a:solidFill>
                  <a:schemeClr val="tx1"/>
                </a:solidFill>
                <a:effectLst/>
                <a:latin typeface="+mn-lt"/>
                <a:ea typeface="+mn-ea"/>
                <a:cs typeface="+mn-cs"/>
              </a:rPr>
              <a:t>(preferred usage!)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CSS usage for HSLA: font{</a:t>
            </a:r>
            <a:r>
              <a:rPr lang="en-US" sz="1200" kern="1200" dirty="0" err="1">
                <a:solidFill>
                  <a:schemeClr val="tx1"/>
                </a:solidFill>
                <a:effectLst/>
                <a:latin typeface="+mn-lt"/>
                <a:ea typeface="+mn-ea"/>
                <a:cs typeface="+mn-cs"/>
              </a:rPr>
              <a:t>color:HSLA</a:t>
            </a:r>
            <a:r>
              <a:rPr lang="en-US" sz="1200" kern="1200" dirty="0">
                <a:solidFill>
                  <a:schemeClr val="tx1"/>
                </a:solidFill>
                <a:effectLst/>
                <a:latin typeface="+mn-lt"/>
                <a:ea typeface="+mn-ea"/>
                <a:cs typeface="+mn-cs"/>
              </a:rPr>
              <a:t>(210, 100%, 56%, 0.5);} – sets the font color to the HSL value of </a:t>
            </a:r>
            <a:r>
              <a:rPr lang="en-US" sz="1200" kern="1200" dirty="0" err="1">
                <a:solidFill>
                  <a:schemeClr val="tx1"/>
                </a:solidFill>
                <a:effectLst/>
                <a:latin typeface="+mn-lt"/>
                <a:ea typeface="+mn-ea"/>
                <a:cs typeface="+mn-cs"/>
              </a:rPr>
              <a:t>DodgerBlue</a:t>
            </a:r>
            <a:r>
              <a:rPr lang="en-US" sz="1200" kern="1200" dirty="0">
                <a:solidFill>
                  <a:schemeClr val="tx1"/>
                </a:solidFill>
                <a:effectLst/>
                <a:latin typeface="+mn-lt"/>
                <a:ea typeface="+mn-ea"/>
                <a:cs typeface="+mn-cs"/>
              </a:rPr>
              <a:t> with 50% transparency.</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8706C7-F2C3-48B6-8A22-C484D800B5D4}" type="slidenum">
              <a:rPr lang="en-US" smtClean="0"/>
              <a:t>17</a:t>
            </a:fld>
            <a:endParaRPr lang="en-US"/>
          </a:p>
        </p:txBody>
      </p:sp>
    </p:spTree>
    <p:extLst>
      <p:ext uri="{BB962C8B-B14F-4D97-AF65-F5344CB8AC3E}">
        <p14:creationId xmlns:p14="http://schemas.microsoft.com/office/powerpoint/2010/main" val="2020273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difference between coding or building a website, and the artistic aspect of designing the website. I am not an art teacher, so I can’t teach you what is artistically appealing. </a:t>
            </a:r>
          </a:p>
          <a:p>
            <a:r>
              <a:rPr lang="en-US" dirty="0"/>
              <a:t>That being said, I know what I like. Although I may not know exactly or from an art and color theory standpoint, what art is, I do know what I like and what I find appealing.  There are a few simple rules for design which we will take a closer look at, but we will not have the time in this class to go deeper into design.</a:t>
            </a:r>
          </a:p>
        </p:txBody>
      </p:sp>
      <p:sp>
        <p:nvSpPr>
          <p:cNvPr id="4" name="Slide Number Placeholder 3"/>
          <p:cNvSpPr>
            <a:spLocks noGrp="1"/>
          </p:cNvSpPr>
          <p:nvPr>
            <p:ph type="sldNum" sz="quarter" idx="10"/>
          </p:nvPr>
        </p:nvSpPr>
        <p:spPr/>
        <p:txBody>
          <a:bodyPr/>
          <a:lstStyle/>
          <a:p>
            <a:fld id="{958706C7-F2C3-48B6-8A22-C484D800B5D4}" type="slidenum">
              <a:rPr lang="en-US" smtClean="0"/>
              <a:t>18</a:t>
            </a:fld>
            <a:endParaRPr lang="en-US"/>
          </a:p>
        </p:txBody>
      </p:sp>
    </p:spTree>
    <p:extLst>
      <p:ext uri="{BB962C8B-B14F-4D97-AF65-F5344CB8AC3E}">
        <p14:creationId xmlns:p14="http://schemas.microsoft.com/office/powerpoint/2010/main" val="3034681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fact is you can use the HTML and CSS you learn in this class to construct either type of web page.</a:t>
            </a:r>
          </a:p>
        </p:txBody>
      </p:sp>
      <p:sp>
        <p:nvSpPr>
          <p:cNvPr id="4" name="Slide Number Placeholder 3"/>
          <p:cNvSpPr>
            <a:spLocks noGrp="1"/>
          </p:cNvSpPr>
          <p:nvPr>
            <p:ph type="sldNum" sz="quarter" idx="10"/>
          </p:nvPr>
        </p:nvSpPr>
        <p:spPr/>
        <p:txBody>
          <a:bodyPr/>
          <a:lstStyle/>
          <a:p>
            <a:fld id="{958706C7-F2C3-48B6-8A22-C484D800B5D4}" type="slidenum">
              <a:rPr lang="en-US" smtClean="0"/>
              <a:t>19</a:t>
            </a:fld>
            <a:endParaRPr lang="en-US"/>
          </a:p>
        </p:txBody>
      </p:sp>
    </p:spTree>
    <p:extLst>
      <p:ext uri="{BB962C8B-B14F-4D97-AF65-F5344CB8AC3E}">
        <p14:creationId xmlns:p14="http://schemas.microsoft.com/office/powerpoint/2010/main" val="2265392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previous lesson on number systems we learned a little about the hexadecimal system and here we will look at using HEX to define colors in CSS. We no longer use HTML to color. Let’s remember HTML is used to define structure and CSS is used to define style. Color is in the style category.</a:t>
            </a:r>
            <a:br>
              <a:rPr lang="en-US" dirty="0"/>
            </a:br>
            <a:endParaRPr lang="en-US" dirty="0"/>
          </a:p>
          <a:p>
            <a:r>
              <a:rPr lang="en-US" dirty="0"/>
              <a:t>We will look at what RGB (Red, Green, Blue) means and examine how to use various values in our CSS.</a:t>
            </a:r>
          </a:p>
          <a:p>
            <a:endParaRPr lang="en-US" dirty="0"/>
          </a:p>
          <a:p>
            <a:r>
              <a:rPr lang="en-US" dirty="0"/>
              <a:t>We will look at a several online color pickers and color schemers.</a:t>
            </a:r>
          </a:p>
        </p:txBody>
      </p:sp>
      <p:sp>
        <p:nvSpPr>
          <p:cNvPr id="4" name="Slide Number Placeholder 3"/>
          <p:cNvSpPr>
            <a:spLocks noGrp="1"/>
          </p:cNvSpPr>
          <p:nvPr>
            <p:ph type="sldNum" sz="quarter" idx="10"/>
          </p:nvPr>
        </p:nvSpPr>
        <p:spPr/>
        <p:txBody>
          <a:bodyPr/>
          <a:lstStyle/>
          <a:p>
            <a:fld id="{958706C7-F2C3-48B6-8A22-C484D800B5D4}" type="slidenum">
              <a:rPr lang="en-US" smtClean="0"/>
              <a:t>2</a:t>
            </a:fld>
            <a:endParaRPr lang="en-US"/>
          </a:p>
        </p:txBody>
      </p:sp>
    </p:spTree>
    <p:extLst>
      <p:ext uri="{BB962C8B-B14F-4D97-AF65-F5344CB8AC3E}">
        <p14:creationId xmlns:p14="http://schemas.microsoft.com/office/powerpoint/2010/main" val="3338055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bad example of an actual website located at theworldsworstwebsiteever.com</a:t>
            </a:r>
          </a:p>
        </p:txBody>
      </p:sp>
      <p:sp>
        <p:nvSpPr>
          <p:cNvPr id="4" name="Slide Number Placeholder 3"/>
          <p:cNvSpPr>
            <a:spLocks noGrp="1"/>
          </p:cNvSpPr>
          <p:nvPr>
            <p:ph type="sldNum" sz="quarter" idx="10"/>
          </p:nvPr>
        </p:nvSpPr>
        <p:spPr/>
        <p:txBody>
          <a:bodyPr/>
          <a:lstStyle/>
          <a:p>
            <a:fld id="{958706C7-F2C3-48B6-8A22-C484D800B5D4}" type="slidenum">
              <a:rPr lang="en-US" smtClean="0"/>
              <a:t>20</a:t>
            </a:fld>
            <a:endParaRPr lang="en-US"/>
          </a:p>
        </p:txBody>
      </p:sp>
    </p:spTree>
    <p:extLst>
      <p:ext uri="{BB962C8B-B14F-4D97-AF65-F5344CB8AC3E}">
        <p14:creationId xmlns:p14="http://schemas.microsoft.com/office/powerpoint/2010/main" val="912164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just one example I consider to be a well designed website.</a:t>
            </a:r>
          </a:p>
        </p:txBody>
      </p:sp>
      <p:sp>
        <p:nvSpPr>
          <p:cNvPr id="4" name="Slide Number Placeholder 3"/>
          <p:cNvSpPr>
            <a:spLocks noGrp="1"/>
          </p:cNvSpPr>
          <p:nvPr>
            <p:ph type="sldNum" sz="quarter" idx="10"/>
          </p:nvPr>
        </p:nvSpPr>
        <p:spPr/>
        <p:txBody>
          <a:bodyPr/>
          <a:lstStyle/>
          <a:p>
            <a:fld id="{958706C7-F2C3-48B6-8A22-C484D800B5D4}" type="slidenum">
              <a:rPr lang="en-US" smtClean="0"/>
              <a:t>21</a:t>
            </a:fld>
            <a:endParaRPr lang="en-US"/>
          </a:p>
        </p:txBody>
      </p:sp>
    </p:spTree>
    <p:extLst>
      <p:ext uri="{BB962C8B-B14F-4D97-AF65-F5344CB8AC3E}">
        <p14:creationId xmlns:p14="http://schemas.microsoft.com/office/powerpoint/2010/main" val="1212820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included for this class several Infographics for visually appealing web design.  Use them!</a:t>
            </a:r>
          </a:p>
          <a:p>
            <a:r>
              <a:rPr lang="en-US" dirty="0"/>
              <a:t>Here a four simple design ideas to keep in mind.</a:t>
            </a:r>
          </a:p>
        </p:txBody>
      </p:sp>
      <p:sp>
        <p:nvSpPr>
          <p:cNvPr id="4" name="Slide Number Placeholder 3"/>
          <p:cNvSpPr>
            <a:spLocks noGrp="1"/>
          </p:cNvSpPr>
          <p:nvPr>
            <p:ph type="sldNum" sz="quarter" idx="10"/>
          </p:nvPr>
        </p:nvSpPr>
        <p:spPr/>
        <p:txBody>
          <a:bodyPr/>
          <a:lstStyle/>
          <a:p>
            <a:fld id="{958706C7-F2C3-48B6-8A22-C484D800B5D4}" type="slidenum">
              <a:rPr lang="en-US" smtClean="0"/>
              <a:t>22</a:t>
            </a:fld>
            <a:endParaRPr lang="en-US"/>
          </a:p>
        </p:txBody>
      </p:sp>
    </p:spTree>
    <p:extLst>
      <p:ext uri="{BB962C8B-B14F-4D97-AF65-F5344CB8AC3E}">
        <p14:creationId xmlns:p14="http://schemas.microsoft.com/office/powerpoint/2010/main" val="4088521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color wheel and color chords can allow us to come up with some good website color schemes.</a:t>
            </a:r>
          </a:p>
        </p:txBody>
      </p:sp>
      <p:sp>
        <p:nvSpPr>
          <p:cNvPr id="4" name="Slide Number Placeholder 3"/>
          <p:cNvSpPr>
            <a:spLocks noGrp="1"/>
          </p:cNvSpPr>
          <p:nvPr>
            <p:ph type="sldNum" sz="quarter" idx="10"/>
          </p:nvPr>
        </p:nvSpPr>
        <p:spPr/>
        <p:txBody>
          <a:bodyPr/>
          <a:lstStyle/>
          <a:p>
            <a:fld id="{958706C7-F2C3-48B6-8A22-C484D800B5D4}" type="slidenum">
              <a:rPr lang="en-US" smtClean="0"/>
              <a:t>23</a:t>
            </a:fld>
            <a:endParaRPr lang="en-US"/>
          </a:p>
        </p:txBody>
      </p:sp>
    </p:spTree>
    <p:extLst>
      <p:ext uri="{BB962C8B-B14F-4D97-AF65-F5344CB8AC3E}">
        <p14:creationId xmlns:p14="http://schemas.microsoft.com/office/powerpoint/2010/main" val="4052432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 harmonies using the RGB color wheel.</a:t>
            </a:r>
          </a:p>
        </p:txBody>
      </p:sp>
      <p:sp>
        <p:nvSpPr>
          <p:cNvPr id="4" name="Slide Number Placeholder 3"/>
          <p:cNvSpPr>
            <a:spLocks noGrp="1"/>
          </p:cNvSpPr>
          <p:nvPr>
            <p:ph type="sldNum" sz="quarter" idx="10"/>
          </p:nvPr>
        </p:nvSpPr>
        <p:spPr/>
        <p:txBody>
          <a:bodyPr/>
          <a:lstStyle/>
          <a:p>
            <a:fld id="{958706C7-F2C3-48B6-8A22-C484D800B5D4}" type="slidenum">
              <a:rPr lang="en-US" smtClean="0"/>
              <a:t>24</a:t>
            </a:fld>
            <a:endParaRPr lang="en-US"/>
          </a:p>
        </p:txBody>
      </p:sp>
    </p:spTree>
    <p:extLst>
      <p:ext uri="{BB962C8B-B14F-4D97-AF65-F5344CB8AC3E}">
        <p14:creationId xmlns:p14="http://schemas.microsoft.com/office/powerpoint/2010/main" val="853068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706C7-F2C3-48B6-8A22-C484D800B5D4}" type="slidenum">
              <a:rPr lang="en-US" smtClean="0"/>
              <a:t>25</a:t>
            </a:fld>
            <a:endParaRPr lang="en-US"/>
          </a:p>
        </p:txBody>
      </p:sp>
    </p:spTree>
    <p:extLst>
      <p:ext uri="{BB962C8B-B14F-4D97-AF65-F5344CB8AC3E}">
        <p14:creationId xmlns:p14="http://schemas.microsoft.com/office/powerpoint/2010/main" val="2069923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assignment for this lesson.</a:t>
            </a:r>
          </a:p>
        </p:txBody>
      </p:sp>
      <p:sp>
        <p:nvSpPr>
          <p:cNvPr id="4" name="Slide Number Placeholder 3"/>
          <p:cNvSpPr>
            <a:spLocks noGrp="1"/>
          </p:cNvSpPr>
          <p:nvPr>
            <p:ph type="sldNum" sz="quarter" idx="10"/>
          </p:nvPr>
        </p:nvSpPr>
        <p:spPr/>
        <p:txBody>
          <a:bodyPr/>
          <a:lstStyle/>
          <a:p>
            <a:fld id="{958706C7-F2C3-48B6-8A22-C484D800B5D4}" type="slidenum">
              <a:rPr lang="en-US" smtClean="0"/>
              <a:t>26</a:t>
            </a:fld>
            <a:endParaRPr lang="en-US"/>
          </a:p>
        </p:txBody>
      </p:sp>
    </p:spTree>
    <p:extLst>
      <p:ext uri="{BB962C8B-B14F-4D97-AF65-F5344CB8AC3E}">
        <p14:creationId xmlns:p14="http://schemas.microsoft.com/office/powerpoint/2010/main" val="319213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You can use any of the color schemers I have supplied, but the easiest is probably sessions.edu or htmlcolorcodes.com.</a:t>
            </a:r>
          </a:p>
          <a:p>
            <a:pPr marL="0" indent="0">
              <a:buNone/>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Get your color scheme or palette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Use the template in the notes for the next slide.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Fill in the values of your own color scheme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Your finished web page should look like my example web page (below) except with your color values. </a:t>
            </a:r>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58706C7-F2C3-48B6-8A22-C484D800B5D4}" type="slidenum">
              <a:rPr lang="en-US" smtClean="0"/>
              <a:t>27</a:t>
            </a:fld>
            <a:endParaRPr lang="en-US"/>
          </a:p>
        </p:txBody>
      </p:sp>
    </p:spTree>
    <p:extLst>
      <p:ext uri="{BB962C8B-B14F-4D97-AF65-F5344CB8AC3E}">
        <p14:creationId xmlns:p14="http://schemas.microsoft.com/office/powerpoint/2010/main" val="903766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HTML below to create a web page and fill in the values of your own color scheme, using each color and the background of each &lt;DIV&gt;. If the background color is too dark for black text, change the color attribute for the &lt;DIV&gt; to white. Be sure to save your file as HTML.</a:t>
            </a:r>
          </a:p>
          <a:p>
            <a:r>
              <a:rPr lang="en-US" dirty="0"/>
              <a:t>-------------------------Code------------------------------------</a:t>
            </a:r>
          </a:p>
          <a:p>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!DOCTYPE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html</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html</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body</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div</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style</a:t>
            </a:r>
            <a:r>
              <a:rPr lang="en-US" sz="1800" dirty="0">
                <a:solidFill>
                  <a:srgbClr val="0000FF"/>
                </a:solidFill>
                <a:latin typeface="Consolas" panose="020B0609020204030204" pitchFamily="49" charset="0"/>
              </a:rPr>
              <a:t>="</a:t>
            </a:r>
            <a:r>
              <a:rPr lang="en-US" sz="1800" dirty="0">
                <a:solidFill>
                  <a:srgbClr val="FF0000"/>
                </a:solidFill>
                <a:latin typeface="Consolas" panose="020B0609020204030204" pitchFamily="49" charset="0"/>
              </a:rPr>
              <a:t>background-color</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#234099</a:t>
            </a:r>
            <a:r>
              <a:rPr lang="en-US" sz="1800" dirty="0">
                <a:solidFill>
                  <a:srgbClr val="000000"/>
                </a:solidFill>
                <a:latin typeface="Consolas" panose="020B0609020204030204" pitchFamily="49" charset="0"/>
              </a:rPr>
              <a:t>;</a:t>
            </a:r>
            <a:r>
              <a:rPr lang="en-US" sz="1800" dirty="0">
                <a:solidFill>
                  <a:srgbClr val="FF0000"/>
                </a:solidFill>
                <a:latin typeface="Consolas" panose="020B0609020204030204" pitchFamily="49" charset="0"/>
              </a:rPr>
              <a:t>color</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white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padding</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20px</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h2</a:t>
            </a:r>
            <a:r>
              <a:rPr lang="en-US" sz="1800" dirty="0">
                <a:solidFill>
                  <a:srgbClr val="0000FF"/>
                </a:solidFill>
                <a:latin typeface="Consolas" panose="020B0609020204030204" pitchFamily="49" charset="0"/>
              </a:rPr>
              <a:t>&gt;</a:t>
            </a:r>
            <a:r>
              <a:rPr lang="en-US" sz="1800" dirty="0">
                <a:solidFill>
                  <a:srgbClr val="000000"/>
                </a:solidFill>
                <a:latin typeface="Consolas" panose="020B0609020204030204" pitchFamily="49" charset="0"/>
              </a:rPr>
              <a:t>1st Color</a:t>
            </a:r>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h2</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p</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Hex value: #234099</a:t>
            </a:r>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br</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RGB value: 114 156 255</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p</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div</a:t>
            </a:r>
            <a:r>
              <a:rPr lang="en-US" sz="1800" dirty="0">
                <a:solidFill>
                  <a:srgbClr val="0000FF"/>
                </a:solidFill>
                <a:latin typeface="Consolas" panose="020B0609020204030204" pitchFamily="49" charset="0"/>
              </a:rPr>
              <a:t>&gt;</a:t>
            </a:r>
            <a:r>
              <a:rPr lang="en-US" sz="1800" dirty="0">
                <a:solidFill>
                  <a:srgbClr val="000000"/>
                </a:solidFill>
                <a:latin typeface="Consolas" panose="020B0609020204030204" pitchFamily="49" charset="0"/>
              </a:rPr>
              <a:t> </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div</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style</a:t>
            </a:r>
            <a:r>
              <a:rPr lang="en-US" sz="1800" dirty="0">
                <a:solidFill>
                  <a:srgbClr val="0000FF"/>
                </a:solidFill>
                <a:latin typeface="Consolas" panose="020B0609020204030204" pitchFamily="49" charset="0"/>
              </a:rPr>
              <a:t>="</a:t>
            </a:r>
            <a:r>
              <a:rPr lang="en-US" sz="1800" dirty="0">
                <a:solidFill>
                  <a:srgbClr val="FF0000"/>
                </a:solidFill>
                <a:latin typeface="Consolas" panose="020B0609020204030204" pitchFamily="49" charset="0"/>
              </a:rPr>
              <a:t>background-color</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#ffd272</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padding</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20px</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h2</a:t>
            </a:r>
            <a:r>
              <a:rPr lang="en-US" sz="1800" dirty="0">
                <a:solidFill>
                  <a:srgbClr val="0000FF"/>
                </a:solidFill>
                <a:latin typeface="Consolas" panose="020B0609020204030204" pitchFamily="49" charset="0"/>
              </a:rPr>
              <a:t>&gt;</a:t>
            </a:r>
            <a:r>
              <a:rPr lang="en-US" sz="1800" dirty="0">
                <a:solidFill>
                  <a:srgbClr val="000000"/>
                </a:solidFill>
                <a:latin typeface="Consolas" panose="020B0609020204030204" pitchFamily="49" charset="0"/>
              </a:rPr>
              <a:t>2nd Color</a:t>
            </a:r>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h2</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p</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Hex value: #234099</a:t>
            </a:r>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br</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RGB value: 255 210 114</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p</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div</a:t>
            </a:r>
            <a:r>
              <a:rPr lang="en-US" sz="1800" dirty="0">
                <a:solidFill>
                  <a:srgbClr val="0000FF"/>
                </a:solidFill>
                <a:latin typeface="Consolas" panose="020B0609020204030204" pitchFamily="49" charset="0"/>
              </a:rPr>
              <a:t>&gt;</a:t>
            </a:r>
            <a:r>
              <a:rPr lang="en-US" sz="1800" dirty="0">
                <a:solidFill>
                  <a:srgbClr val="000000"/>
                </a:solidFill>
                <a:latin typeface="Consolas" panose="020B0609020204030204" pitchFamily="49" charset="0"/>
              </a:rPr>
              <a:t> </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div</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style</a:t>
            </a:r>
            <a:r>
              <a:rPr lang="en-US" sz="1800" dirty="0">
                <a:solidFill>
                  <a:srgbClr val="0000FF"/>
                </a:solidFill>
                <a:latin typeface="Consolas" panose="020B0609020204030204" pitchFamily="49" charset="0"/>
              </a:rPr>
              <a:t>="</a:t>
            </a:r>
            <a:r>
              <a:rPr lang="en-US" sz="1800" dirty="0">
                <a:solidFill>
                  <a:srgbClr val="FF0000"/>
                </a:solidFill>
                <a:latin typeface="Consolas" panose="020B0609020204030204" pitchFamily="49" charset="0"/>
              </a:rPr>
              <a:t>background-color</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#ff8c72</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padding</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20px</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h2</a:t>
            </a:r>
            <a:r>
              <a:rPr lang="en-US" sz="1800" dirty="0">
                <a:solidFill>
                  <a:srgbClr val="0000FF"/>
                </a:solidFill>
                <a:latin typeface="Consolas" panose="020B0609020204030204" pitchFamily="49" charset="0"/>
              </a:rPr>
              <a:t>&gt;</a:t>
            </a:r>
            <a:r>
              <a:rPr lang="en-US" sz="1800" dirty="0">
                <a:solidFill>
                  <a:srgbClr val="000000"/>
                </a:solidFill>
                <a:latin typeface="Consolas" panose="020B0609020204030204" pitchFamily="49" charset="0"/>
              </a:rPr>
              <a:t>3rd Color</a:t>
            </a:r>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h2</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p</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Hex value: #ff8c72</a:t>
            </a:r>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br</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RGB value: 255 140 114</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p</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div</a:t>
            </a:r>
            <a:r>
              <a:rPr lang="en-US" sz="1800" dirty="0">
                <a:solidFill>
                  <a:srgbClr val="0000FF"/>
                </a:solidFill>
                <a:latin typeface="Consolas" panose="020B0609020204030204" pitchFamily="49" charset="0"/>
              </a:rPr>
              <a:t>&gt;</a:t>
            </a:r>
            <a:r>
              <a:rPr lang="en-US" sz="1800" dirty="0">
                <a:solidFill>
                  <a:srgbClr val="000000"/>
                </a:solidFill>
                <a:latin typeface="Consolas" panose="020B0609020204030204" pitchFamily="49" charset="0"/>
              </a:rPr>
              <a:t> </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body</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html</a:t>
            </a:r>
            <a:r>
              <a:rPr lang="en-US" sz="1800" dirty="0">
                <a:solidFill>
                  <a:srgbClr val="0000FF"/>
                </a:solidFill>
                <a:latin typeface="Consolas" panose="020B0609020204030204" pitchFamily="49" charset="0"/>
              </a:rPr>
              <a:t>&gt;</a:t>
            </a:r>
          </a:p>
          <a:p>
            <a:r>
              <a:rPr lang="en-US" sz="1800" dirty="0">
                <a:solidFill>
                  <a:srgbClr val="0000FF"/>
                </a:solidFill>
                <a:latin typeface="Consolas" panose="020B0609020204030204" pitchFamily="49" charset="0"/>
              </a:rPr>
              <a:t>----------------End Code----------------------------</a:t>
            </a:r>
            <a:endParaRPr lang="en-US" dirty="0"/>
          </a:p>
        </p:txBody>
      </p:sp>
      <p:sp>
        <p:nvSpPr>
          <p:cNvPr id="4" name="Slide Number Placeholder 3"/>
          <p:cNvSpPr>
            <a:spLocks noGrp="1"/>
          </p:cNvSpPr>
          <p:nvPr>
            <p:ph type="sldNum" sz="quarter" idx="10"/>
          </p:nvPr>
        </p:nvSpPr>
        <p:spPr/>
        <p:txBody>
          <a:bodyPr/>
          <a:lstStyle/>
          <a:p>
            <a:fld id="{958706C7-F2C3-48B6-8A22-C484D800B5D4}" type="slidenum">
              <a:rPr lang="en-US" smtClean="0"/>
              <a:t>28</a:t>
            </a:fld>
            <a:endParaRPr lang="en-US"/>
          </a:p>
        </p:txBody>
      </p:sp>
    </p:spTree>
    <p:extLst>
      <p:ext uri="{BB962C8B-B14F-4D97-AF65-F5344CB8AC3E}">
        <p14:creationId xmlns:p14="http://schemas.microsoft.com/office/powerpoint/2010/main" val="3901844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color resources.</a:t>
            </a:r>
          </a:p>
        </p:txBody>
      </p:sp>
      <p:sp>
        <p:nvSpPr>
          <p:cNvPr id="4" name="Slide Number Placeholder 3"/>
          <p:cNvSpPr>
            <a:spLocks noGrp="1"/>
          </p:cNvSpPr>
          <p:nvPr>
            <p:ph type="sldNum" sz="quarter" idx="10"/>
          </p:nvPr>
        </p:nvSpPr>
        <p:spPr/>
        <p:txBody>
          <a:bodyPr/>
          <a:lstStyle/>
          <a:p>
            <a:fld id="{958706C7-F2C3-48B6-8A22-C484D800B5D4}" type="slidenum">
              <a:rPr lang="en-US" smtClean="0"/>
              <a:t>29</a:t>
            </a:fld>
            <a:endParaRPr lang="en-US"/>
          </a:p>
        </p:txBody>
      </p:sp>
    </p:spTree>
    <p:extLst>
      <p:ext uri="{BB962C8B-B14F-4D97-AF65-F5344CB8AC3E}">
        <p14:creationId xmlns:p14="http://schemas.microsoft.com/office/powerpoint/2010/main" val="91205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gain an understanding of what Alpha transparency is.</a:t>
            </a:r>
          </a:p>
          <a:p>
            <a:endParaRPr lang="en-US" dirty="0"/>
          </a:p>
          <a:p>
            <a:r>
              <a:rPr lang="en-US" dirty="0"/>
              <a:t>How the color wheel can produce pleasing color harmonies for us.</a:t>
            </a:r>
          </a:p>
          <a:p>
            <a:endParaRPr lang="en-US" dirty="0"/>
          </a:p>
          <a:p>
            <a:r>
              <a:rPr lang="en-US" dirty="0"/>
              <a:t>And learn a little about contrast, brightness, shades, tints tones, hue, saturation and opacity.  What the heck is all that stuff.\?</a:t>
            </a:r>
          </a:p>
        </p:txBody>
      </p:sp>
      <p:sp>
        <p:nvSpPr>
          <p:cNvPr id="4" name="Slide Number Placeholder 3"/>
          <p:cNvSpPr>
            <a:spLocks noGrp="1"/>
          </p:cNvSpPr>
          <p:nvPr>
            <p:ph type="sldNum" sz="quarter" idx="10"/>
          </p:nvPr>
        </p:nvSpPr>
        <p:spPr/>
        <p:txBody>
          <a:bodyPr/>
          <a:lstStyle/>
          <a:p>
            <a:fld id="{958706C7-F2C3-48B6-8A22-C484D800B5D4}" type="slidenum">
              <a:rPr lang="en-US" smtClean="0"/>
              <a:t>3</a:t>
            </a:fld>
            <a:endParaRPr lang="en-US"/>
          </a:p>
        </p:txBody>
      </p:sp>
    </p:spTree>
    <p:extLst>
      <p:ext uri="{BB962C8B-B14F-4D97-AF65-F5344CB8AC3E}">
        <p14:creationId xmlns:p14="http://schemas.microsoft.com/office/powerpoint/2010/main" val="2898656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Colors are displayed on devices showing web pages by combining red, green and blue light sources using a color model called RGB, which stands for red, green, blue.  RGB is device-dependent, which means it was developed and intended to work for input and output on electronic devices such as computer LCD’s, TV’s, cameras and many other devices.  RGB is also an “additive color model” which mixes red, green and blue (the RGB primary colors) to produce an amazing variety of colors. There may be some confusion as to the difference between an RGB color wheel and the regular color wheel which has primary colors of Red, Yellow and Blue. We will look closer at that in a minute.</a:t>
            </a:r>
          </a:p>
        </p:txBody>
      </p:sp>
      <p:sp>
        <p:nvSpPr>
          <p:cNvPr id="4" name="Slide Number Placeholder 3"/>
          <p:cNvSpPr>
            <a:spLocks noGrp="1"/>
          </p:cNvSpPr>
          <p:nvPr>
            <p:ph type="sldNum" sz="quarter" idx="10"/>
          </p:nvPr>
        </p:nvSpPr>
        <p:spPr/>
        <p:txBody>
          <a:bodyPr/>
          <a:lstStyle/>
          <a:p>
            <a:fld id="{958706C7-F2C3-48B6-8A22-C484D800B5D4}" type="slidenum">
              <a:rPr lang="en-US" smtClean="0"/>
              <a:t>4</a:t>
            </a:fld>
            <a:endParaRPr lang="en-US"/>
          </a:p>
        </p:txBody>
      </p:sp>
    </p:spTree>
    <p:extLst>
      <p:ext uri="{BB962C8B-B14F-4D97-AF65-F5344CB8AC3E}">
        <p14:creationId xmlns:p14="http://schemas.microsoft.com/office/powerpoint/2010/main" val="232649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this class we will not be concerned if a RGB, CYMK or RYB color wheel is use for choosing color harmonies and palettes. The important aspect is, are the choices aesthetically pleasing?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Additive means the color comes from a light source. Subtractive means it is reflected light.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Various methods of explaining: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Subtractive model: </a:t>
            </a:r>
            <a:r>
              <a:rPr lang="en-US" sz="1200" kern="1200" dirty="0">
                <a:solidFill>
                  <a:schemeClr val="tx1"/>
                </a:solidFill>
                <a:effectLst/>
                <a:latin typeface="+mn-lt"/>
                <a:ea typeface="+mn-ea"/>
                <a:cs typeface="+mn-cs"/>
              </a:rPr>
              <a:t>CYMK- As an example think of finger painting on white paper or food coloring added to water.  As you add colors the surface or volume becomes darker until it is black. It is called subtractive because you are subtracting light by adding colors. By the way, the K stands for black, but it is not actually true black since you cannot absorb all the light. Some light (or color) is always reflected.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Additive model:</a:t>
            </a:r>
            <a:r>
              <a:rPr lang="en-US" sz="1200" b="0" kern="1200" dirty="0">
                <a:solidFill>
                  <a:schemeClr val="tx1"/>
                </a:solidFill>
                <a:effectLst/>
                <a:latin typeface="+mn-lt"/>
                <a:ea typeface="+mn-ea"/>
                <a:cs typeface="+mn-cs"/>
              </a:rPr>
              <a:t> Projected light from a source. We can demonstrate this using your computer screen. </a:t>
            </a:r>
            <a:r>
              <a:rPr lang="en-US" sz="1200" kern="1200" dirty="0">
                <a:solidFill>
                  <a:schemeClr val="tx1"/>
                </a:solidFill>
                <a:effectLst/>
                <a:latin typeface="+mn-lt"/>
                <a:ea typeface="+mn-ea"/>
                <a:cs typeface="+mn-cs"/>
              </a:rPr>
              <a:t> You can change the RGB values by using the Google color picker that comes up first when searching for “online color picker.”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an interesting alternative: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three flashlights and wrap red, green and blue cellophane over the lamp ends. Use a funnel or other cone shaped item and duct tape the flashlights to the outer edge. This separates the lights but points them to a center.  When you point the flashlights towards a white board it should look darker in the center, but have defined colors on the outer edges. If you point the flashlights at someone, they should see defined colors on the outer edge and white towards the center. This shows a dramatic representation of reflected (subtractive) vs. projected (additive) colors.</a:t>
            </a:r>
          </a:p>
        </p:txBody>
      </p:sp>
      <p:sp>
        <p:nvSpPr>
          <p:cNvPr id="4" name="Slide Number Placeholder 3"/>
          <p:cNvSpPr>
            <a:spLocks noGrp="1"/>
          </p:cNvSpPr>
          <p:nvPr>
            <p:ph type="sldNum" sz="quarter" idx="10"/>
          </p:nvPr>
        </p:nvSpPr>
        <p:spPr/>
        <p:txBody>
          <a:bodyPr/>
          <a:lstStyle/>
          <a:p>
            <a:fld id="{958706C7-F2C3-48B6-8A22-C484D800B5D4}" type="slidenum">
              <a:rPr lang="en-US" smtClean="0"/>
              <a:t>5</a:t>
            </a:fld>
            <a:endParaRPr lang="en-US"/>
          </a:p>
        </p:txBody>
      </p:sp>
    </p:spTree>
    <p:extLst>
      <p:ext uri="{BB962C8B-B14F-4D97-AF65-F5344CB8AC3E}">
        <p14:creationId xmlns:p14="http://schemas.microsoft.com/office/powerpoint/2010/main" val="242133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standard in HTML for RGB color allows for 16,777,216 colors by using 0 to 255 as values for each color source of red, green and blue.  This provides front-end web developers and designers with a huge palette to work from when creating beautiful web pages.  Although the standards are for HTML5 and CSS3, colors are specified only using CSS.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Color standards for the World Wide Web come from the World Wide Web Consortium at https://www.w3.org</a:t>
            </a:r>
          </a:p>
        </p:txBody>
      </p:sp>
      <p:sp>
        <p:nvSpPr>
          <p:cNvPr id="4" name="Slide Number Placeholder 3"/>
          <p:cNvSpPr>
            <a:spLocks noGrp="1"/>
          </p:cNvSpPr>
          <p:nvPr>
            <p:ph type="sldNum" sz="quarter" idx="10"/>
          </p:nvPr>
        </p:nvSpPr>
        <p:spPr/>
        <p:txBody>
          <a:bodyPr/>
          <a:lstStyle/>
          <a:p>
            <a:fld id="{958706C7-F2C3-48B6-8A22-C484D800B5D4}" type="slidenum">
              <a:rPr lang="en-US" smtClean="0"/>
              <a:t>6</a:t>
            </a:fld>
            <a:endParaRPr lang="en-US"/>
          </a:p>
        </p:txBody>
      </p:sp>
    </p:spTree>
    <p:extLst>
      <p:ext uri="{BB962C8B-B14F-4D97-AF65-F5344CB8AC3E}">
        <p14:creationId xmlns:p14="http://schemas.microsoft.com/office/powerpoint/2010/main" val="1160010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this model, 0 is none of an individual color and 255 is all of an individual color. Therefore RGB(0, 0, 0) is black, RGB(255, 255, 255) is white, RGB(255, 0, 0) is red.  We will look at the various ways of expressing these values, but remember they are all based on the RGB 0 to 255 color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may be asking where is the hexadecimal? We will get to that. Using this RGB method is another way we will designate color in web development. Both methods and others we will show, all have their place.</a:t>
            </a:r>
          </a:p>
        </p:txBody>
      </p:sp>
      <p:sp>
        <p:nvSpPr>
          <p:cNvPr id="4" name="Slide Number Placeholder 3"/>
          <p:cNvSpPr>
            <a:spLocks noGrp="1"/>
          </p:cNvSpPr>
          <p:nvPr>
            <p:ph type="sldNum" sz="quarter" idx="10"/>
          </p:nvPr>
        </p:nvSpPr>
        <p:spPr/>
        <p:txBody>
          <a:bodyPr/>
          <a:lstStyle/>
          <a:p>
            <a:fld id="{958706C7-F2C3-48B6-8A22-C484D800B5D4}" type="slidenum">
              <a:rPr lang="en-US" smtClean="0"/>
              <a:t>7</a:t>
            </a:fld>
            <a:endParaRPr lang="en-US"/>
          </a:p>
        </p:txBody>
      </p:sp>
    </p:spTree>
    <p:extLst>
      <p:ext uri="{BB962C8B-B14F-4D97-AF65-F5344CB8AC3E}">
        <p14:creationId xmlns:p14="http://schemas.microsoft.com/office/powerpoint/2010/main" val="260919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CSS RGB colors can by specified using various methods, such as:|</a:t>
            </a:r>
          </a:p>
          <a:p>
            <a:pPr lvl="0"/>
            <a:r>
              <a:rPr lang="en-US" sz="1200" kern="1200" dirty="0">
                <a:solidFill>
                  <a:schemeClr val="tx1"/>
                </a:solidFill>
                <a:effectLst/>
                <a:latin typeface="+mn-lt"/>
                <a:ea typeface="+mn-ea"/>
                <a:cs typeface="+mn-cs"/>
              </a:rPr>
              <a:t>Supported Color Names</a:t>
            </a:r>
          </a:p>
          <a:p>
            <a:pPr lvl="0"/>
            <a:r>
              <a:rPr lang="en-US" sz="1200" kern="1200" dirty="0">
                <a:solidFill>
                  <a:schemeClr val="tx1"/>
                </a:solidFill>
                <a:effectLst/>
                <a:latin typeface="+mn-lt"/>
                <a:ea typeface="+mn-ea"/>
                <a:cs typeface="+mn-cs"/>
              </a:rPr>
              <a:t>RGB values</a:t>
            </a:r>
          </a:p>
          <a:p>
            <a:pPr lvl="0"/>
            <a:r>
              <a:rPr lang="en-US" sz="1200" kern="1200" dirty="0">
                <a:solidFill>
                  <a:schemeClr val="tx1"/>
                </a:solidFill>
                <a:effectLst/>
                <a:latin typeface="+mn-lt"/>
                <a:ea typeface="+mn-ea"/>
                <a:cs typeface="+mn-cs"/>
              </a:rPr>
              <a:t>HEX values</a:t>
            </a:r>
          </a:p>
          <a:p>
            <a:pPr lvl="0"/>
            <a:r>
              <a:rPr lang="en-US" sz="1200" kern="1200" dirty="0">
                <a:solidFill>
                  <a:schemeClr val="tx1"/>
                </a:solidFill>
                <a:effectLst/>
                <a:latin typeface="+mn-lt"/>
                <a:ea typeface="+mn-ea"/>
                <a:cs typeface="+mn-cs"/>
              </a:rPr>
              <a:t>HSL values</a:t>
            </a:r>
          </a:p>
          <a:p>
            <a:pPr lvl="0"/>
            <a:r>
              <a:rPr lang="en-US" sz="1200" kern="1200" dirty="0">
                <a:solidFill>
                  <a:schemeClr val="tx1"/>
                </a:solidFill>
                <a:effectLst/>
                <a:latin typeface="+mn-lt"/>
                <a:ea typeface="+mn-ea"/>
                <a:cs typeface="+mn-cs"/>
              </a:rPr>
              <a:t>RGBA</a:t>
            </a:r>
          </a:p>
          <a:p>
            <a:pPr lvl="0"/>
            <a:r>
              <a:rPr lang="en-US" sz="1200" kern="1200" dirty="0">
                <a:solidFill>
                  <a:schemeClr val="tx1"/>
                </a:solidFill>
                <a:effectLst/>
                <a:latin typeface="+mn-lt"/>
                <a:ea typeface="+mn-ea"/>
                <a:cs typeface="+mn-cs"/>
              </a:rPr>
              <a:t>HSLA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some other methods, but for this class </a:t>
            </a:r>
            <a:r>
              <a:rPr lang="en-US" sz="1200" b="1" kern="1200" dirty="0">
                <a:solidFill>
                  <a:schemeClr val="tx1"/>
                </a:solidFill>
                <a:effectLst/>
                <a:latin typeface="+mn-lt"/>
                <a:ea typeface="+mn-ea"/>
                <a:cs typeface="+mn-cs"/>
              </a:rPr>
              <a:t>we will concentrate on supported color names, RGB and HEX values</a:t>
            </a:r>
            <a:r>
              <a:rPr lang="en-US" sz="1200" b="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We will also be using RGB with alpha channel or RGBA.  (USE WHITE BOARD) In a very broad sense RGB() and HSL() in CSS are similar to programming “functions”.  A function can accept input and return a value. Here the input is the values listed above and the return value is the color on the web page.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8706C7-F2C3-48B6-8A22-C484D800B5D4}" type="slidenum">
              <a:rPr lang="en-US" smtClean="0"/>
              <a:t>8</a:t>
            </a:fld>
            <a:endParaRPr lang="en-US"/>
          </a:p>
        </p:txBody>
      </p:sp>
    </p:spTree>
    <p:extLst>
      <p:ext uri="{BB962C8B-B14F-4D97-AF65-F5344CB8AC3E}">
        <p14:creationId xmlns:p14="http://schemas.microsoft.com/office/powerpoint/2010/main" val="353887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Both color names and HEX can be written in upper or lower case.  Color names, RGB, and HEX values are used in several CSS attributes such as:</a:t>
            </a:r>
          </a:p>
          <a:p>
            <a:pPr lvl="0"/>
            <a:r>
              <a:rPr lang="en-US" sz="1200" kern="1200" dirty="0">
                <a:solidFill>
                  <a:schemeClr val="tx1"/>
                </a:solidFill>
                <a:effectLst/>
                <a:latin typeface="+mn-lt"/>
                <a:ea typeface="+mn-ea"/>
                <a:cs typeface="+mn-cs"/>
              </a:rPr>
              <a:t>•	background-color</a:t>
            </a:r>
          </a:p>
          <a:p>
            <a:pPr lvl="0"/>
            <a:r>
              <a:rPr lang="en-US" sz="1200" kern="1200" dirty="0">
                <a:solidFill>
                  <a:schemeClr val="tx1"/>
                </a:solidFill>
                <a:effectLst/>
                <a:latin typeface="+mn-lt"/>
                <a:ea typeface="+mn-ea"/>
                <a:cs typeface="+mn-cs"/>
              </a:rPr>
              <a:t>•	border-color</a:t>
            </a:r>
          </a:p>
          <a:p>
            <a:pPr lvl="0"/>
            <a:r>
              <a:rPr lang="en-US" sz="1200" kern="1200" dirty="0">
                <a:solidFill>
                  <a:schemeClr val="tx1"/>
                </a:solidFill>
                <a:effectLst/>
                <a:latin typeface="+mn-lt"/>
                <a:ea typeface="+mn-ea"/>
                <a:cs typeface="+mn-cs"/>
              </a:rPr>
              <a:t>•	color</a:t>
            </a:r>
          </a:p>
          <a:p>
            <a:pPr lvl="0"/>
            <a:r>
              <a:rPr lang="en-US" sz="1200" kern="1200" dirty="0">
                <a:solidFill>
                  <a:schemeClr val="tx1"/>
                </a:solidFill>
                <a:effectLst/>
                <a:latin typeface="+mn-lt"/>
                <a:ea typeface="+mn-ea"/>
                <a:cs typeface="+mn-cs"/>
              </a:rPr>
              <a:t>•	flood-color</a:t>
            </a:r>
          </a:p>
          <a:p>
            <a:pPr lvl="0"/>
            <a:r>
              <a:rPr lang="en-US" sz="1200" kern="1200" dirty="0">
                <a:solidFill>
                  <a:schemeClr val="tx1"/>
                </a:solidFill>
                <a:effectLst/>
                <a:latin typeface="+mn-lt"/>
                <a:ea typeface="+mn-ea"/>
                <a:cs typeface="+mn-cs"/>
              </a:rPr>
              <a:t>•	lighting-color</a:t>
            </a:r>
          </a:p>
          <a:p>
            <a:pPr lvl="0"/>
            <a:r>
              <a:rPr lang="en-US" sz="1200" kern="1200" dirty="0">
                <a:solidFill>
                  <a:schemeClr val="tx1"/>
                </a:solidFill>
                <a:effectLst/>
                <a:latin typeface="+mn-lt"/>
                <a:ea typeface="+mn-ea"/>
                <a:cs typeface="+mn-cs"/>
              </a:rPr>
              <a:t>•	outline-color</a:t>
            </a:r>
          </a:p>
          <a:p>
            <a:pPr lvl="0"/>
            <a:r>
              <a:rPr lang="en-US" sz="1200" kern="1200" dirty="0">
                <a:solidFill>
                  <a:schemeClr val="tx1"/>
                </a:solidFill>
                <a:effectLst/>
                <a:latin typeface="+mn-lt"/>
                <a:ea typeface="+mn-ea"/>
                <a:cs typeface="+mn-cs"/>
              </a:rPr>
              <a:t>•	scrollbar-color (8 separate scrollbar color attributes)</a:t>
            </a:r>
          </a:p>
          <a:p>
            <a:pPr lvl="0"/>
            <a:r>
              <a:rPr lang="en-US" sz="1200" kern="1200" dirty="0">
                <a:solidFill>
                  <a:schemeClr val="tx1"/>
                </a:solidFill>
                <a:effectLst/>
                <a:latin typeface="+mn-lt"/>
                <a:ea typeface="+mn-ea"/>
                <a:cs typeface="+mn-cs"/>
              </a:rPr>
              <a:t>•	stop-color</a:t>
            </a:r>
          </a:p>
          <a:p>
            <a:pPr lvl="0"/>
            <a:r>
              <a:rPr lang="en-US" sz="1200" kern="1200" dirty="0">
                <a:solidFill>
                  <a:schemeClr val="tx1"/>
                </a:solidFill>
                <a:effectLst/>
                <a:latin typeface="+mn-lt"/>
                <a:ea typeface="+mn-ea"/>
                <a:cs typeface="+mn-cs"/>
              </a:rPr>
              <a:t>•	text-decoration-color</a:t>
            </a:r>
          </a:p>
          <a:p>
            <a:pPr lvl="0"/>
            <a:r>
              <a:rPr lang="en-US" sz="1200" kern="1200" dirty="0">
                <a:solidFill>
                  <a:schemeClr val="tx1"/>
                </a:solidFill>
                <a:effectLst/>
                <a:latin typeface="+mn-lt"/>
                <a:ea typeface="+mn-ea"/>
                <a:cs typeface="+mn-cs"/>
              </a:rPr>
              <a:t>•	text-emphasis-color</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8706C7-F2C3-48B6-8A22-C484D800B5D4}" type="slidenum">
              <a:rPr lang="en-US" smtClean="0"/>
              <a:t>9</a:t>
            </a:fld>
            <a:endParaRPr lang="en-US"/>
          </a:p>
        </p:txBody>
      </p:sp>
    </p:spTree>
    <p:extLst>
      <p:ext uri="{BB962C8B-B14F-4D97-AF65-F5344CB8AC3E}">
        <p14:creationId xmlns:p14="http://schemas.microsoft.com/office/powerpoint/2010/main" val="1045221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 y="1905000"/>
            <a:ext cx="12188826" cy="320040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2" y="1795132"/>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1" name="Rectangle 10"/>
          <p:cNvSpPr/>
          <p:nvPr/>
        </p:nvSpPr>
        <p:spPr>
          <a:xfrm>
            <a:off x="-2" y="5142116"/>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1295400" y="2079812"/>
            <a:ext cx="9601200" cy="1724092"/>
          </a:xfrm>
        </p:spPr>
        <p:txBody>
          <a:bodyPr anchor="b"/>
          <a:lstStyle>
            <a:lvl1pPr algn="ctr">
              <a:defRPr sz="5400"/>
            </a:lvl1pPr>
          </a:lstStyle>
          <a:p>
            <a:r>
              <a:rPr lang="en-US"/>
              <a:t>Click to edit Master title style</a:t>
            </a:r>
            <a:endParaRPr/>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198575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B277187-C200-495F-A386-621319EADA8F}" type="datetimeFigureOut">
              <a:rPr lang="en-US"/>
              <a:t>9/8/2024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273593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B277187-C200-495F-A386-621319EADA8F}" type="datetimeFigureOut">
              <a:rPr lang="en-US"/>
              <a:t>9/8/2024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423050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B277187-C200-495F-A386-621319EADA8F}" type="datetimeFigureOut">
              <a:rPr lang="en-US"/>
              <a:t>9/8/2024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421731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100000">
              <a:schemeClr val="accent1">
                <a:alpha val="80000"/>
              </a:schemeClr>
            </a:gs>
            <a:gs pos="0">
              <a:schemeClr val="accent1">
                <a:lumMod val="40000"/>
                <a:lumOff val="60000"/>
                <a:alpha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130552"/>
            <a:ext cx="9601200" cy="2359152"/>
          </a:xfrm>
        </p:spPr>
        <p:txBody>
          <a:bodyPr anchor="b">
            <a:normAutofit/>
          </a:bodyPr>
          <a:lstStyle>
            <a:lvl1pPr algn="ctr">
              <a:defRPr sz="5400" b="1"/>
            </a:lvl1pPr>
          </a:lstStyle>
          <a:p>
            <a:r>
              <a:rPr lang="en-US"/>
              <a:t>Click to edit Master title style</a:t>
            </a:r>
            <a:endParaRPr/>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277187-C200-495F-A386-621319EADA8F}" type="datetimeFigureOut">
              <a:rPr lang="en-US"/>
              <a:t>9/8/2024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16203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B277187-C200-495F-A386-621319EADA8F}" type="datetimeFigureOut">
              <a:rPr lang="en-US"/>
              <a:t>9/8/2024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67635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B277187-C200-495F-A386-621319EADA8F}" type="datetimeFigureOut">
              <a:rPr lang="en-US"/>
              <a:t>9/8/2024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25439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B277187-C200-495F-A386-621319EADA8F}" type="datetimeFigureOut">
              <a:rPr lang="en-US"/>
              <a:t>9/8/2024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41291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flipV="1">
            <a:off x="1585" y="0"/>
            <a:ext cx="12188827" cy="377952"/>
            <a:chOff x="-1" y="6480048"/>
            <a:chExt cx="12188827" cy="377952"/>
          </a:xfrm>
        </p:grpSpPr>
        <p:sp>
          <p:nvSpPr>
            <p:cNvPr id="6" name="Rectangle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7" name="Rectangle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Date Placeholder 1"/>
          <p:cNvSpPr>
            <a:spLocks noGrp="1"/>
          </p:cNvSpPr>
          <p:nvPr>
            <p:ph type="dt" sz="half" idx="10"/>
          </p:nvPr>
        </p:nvSpPr>
        <p:spPr/>
        <p:txBody>
          <a:bodyPr/>
          <a:lstStyle/>
          <a:p>
            <a:fld id="{0B277187-C200-495F-A386-621319EADA8F}" type="datetimeFigureOut">
              <a:rPr lang="en-US"/>
              <a:t>9/8/2024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29543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flipV="1">
            <a:off x="1585" y="0"/>
            <a:ext cx="12188827"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7470648" y="2350008"/>
            <a:ext cx="4206240" cy="1993392"/>
          </a:xfrm>
        </p:spPr>
        <p:txBody>
          <a:bodyPr anchor="b">
            <a:normAutofit/>
          </a:bodyPr>
          <a:lstStyle>
            <a:lvl1pPr>
              <a:defRPr sz="3400" b="1"/>
            </a:lvl1pPr>
          </a:lstStyle>
          <a:p>
            <a:r>
              <a:rPr lang="en-US"/>
              <a:t>Click to edit Master title style</a:t>
            </a:r>
            <a:endParaRPr/>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277187-C200-495F-A386-621319EADA8F}" type="datetimeFigureOut">
              <a:rPr lang="en-US"/>
              <a:t>9/8/2024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5393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flipV="1">
            <a:off x="1585" y="0"/>
            <a:ext cx="12188827"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7470648" y="2350008"/>
            <a:ext cx="4206240" cy="1993392"/>
          </a:xfrm>
        </p:spPr>
        <p:txBody>
          <a:bodyPr anchor="b">
            <a:normAutofit/>
          </a:bodyPr>
          <a:lstStyle>
            <a:lvl1pPr>
              <a:defRPr sz="3400" b="1"/>
            </a:lvl1pPr>
          </a:lstStyle>
          <a:p>
            <a:r>
              <a:rPr lang="en-US"/>
              <a:t>Click to edit Master title style</a:t>
            </a:r>
            <a:endParaRPr/>
          </a:p>
        </p:txBody>
      </p:sp>
      <p:sp>
        <p:nvSpPr>
          <p:cNvPr id="3" name="Picture Placeholder 2"/>
          <p:cNvSpPr>
            <a:spLocks noGrp="1"/>
          </p:cNvSpPr>
          <p:nvPr>
            <p:ph type="pic" idx="1"/>
          </p:nvPr>
        </p:nvSpPr>
        <p:spPr>
          <a:xfrm>
            <a:off x="150811" y="506104"/>
            <a:ext cx="6858002" cy="5843016"/>
          </a:xfrm>
          <a:solidFill>
            <a:schemeClr val="accent1">
              <a:lumMod val="40000"/>
              <a:lumOff val="60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277187-C200-495F-A386-621319EADA8F}" type="datetimeFigureOut">
              <a:rPr lang="en-US"/>
              <a:t>9/8/2024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10198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9000"/>
              </a:schemeClr>
            </a:gs>
            <a:gs pos="40000">
              <a:schemeClr val="accent1">
                <a:lumMod val="20000"/>
                <a:lumOff val="80000"/>
                <a:alpha val="66000"/>
              </a:schemeClr>
            </a:gs>
            <a:gs pos="100000">
              <a:schemeClr val="accent1">
                <a:lumMod val="40000"/>
                <a:lumOff val="60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9" name="Group 8"/>
          <p:cNvGrpSpPr/>
          <p:nvPr/>
        </p:nvGrpSpPr>
        <p:grpSpPr>
          <a:xfrm>
            <a:off x="-1" y="6480048"/>
            <a:ext cx="12188827" cy="377952"/>
            <a:chOff x="-1" y="6480048"/>
            <a:chExt cx="12188827" cy="377952"/>
          </a:xfrm>
        </p:grpSpPr>
        <p:sp>
          <p:nvSpPr>
            <p:cNvPr id="7" name="Rectangle 6"/>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8" name="Rectangle 7"/>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900">
                <a:solidFill>
                  <a:schemeClr val="tx1"/>
                </a:solidFill>
              </a:defRPr>
            </a:lvl1pPr>
          </a:lstStyle>
          <a:p>
            <a:fld id="{0B277187-C200-495F-A386-621319EADA8F}" type="datetimeFigureOut">
              <a:rPr lang="en-US"/>
              <a:pPr/>
              <a:t>9/8/2024</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900">
                <a:solidFill>
                  <a:schemeClr val="tx1"/>
                </a:solidFill>
              </a:defRPr>
            </a:lvl1pPr>
          </a:lstStyle>
          <a:p>
            <a:fld id="{FC749032-2A07-4AE8-BA90-74324CAE0C87}" type="slidenum">
              <a:rPr/>
              <a:pPr/>
              <a:t>‹#›</a:t>
            </a:fld>
            <a:endParaRPr/>
          </a:p>
        </p:txBody>
      </p:sp>
    </p:spTree>
    <p:extLst>
      <p:ext uri="{BB962C8B-B14F-4D97-AF65-F5344CB8AC3E}">
        <p14:creationId xmlns:p14="http://schemas.microsoft.com/office/powerpoint/2010/main" val="387002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heworldsworstwebsiteever.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www.gcu.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hyperlink" Target="https://www.sessions.edu/color-calculato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htmlcolorcodes.com/color-picker/"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w3schools.com/colors/default.asp" TargetMode="External"/><Relationship Id="rId3" Type="http://schemas.openxmlformats.org/officeDocument/2006/relationships/hyperlink" Target="https://www.w3schools.com/colors/colors_picker.asp" TargetMode="External"/><Relationship Id="rId7" Type="http://schemas.openxmlformats.org/officeDocument/2006/relationships/hyperlink" Target="https://www.sessions.edu/color-calculato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paletton.com/#uid=1000u0kllllaFw0g0qFqFg0w0aF" TargetMode="External"/><Relationship Id="rId5" Type="http://schemas.openxmlformats.org/officeDocument/2006/relationships/hyperlink" Target="http://htmlcolorcodes.com/color-picker/" TargetMode="External"/><Relationship Id="rId4" Type="http://schemas.openxmlformats.org/officeDocument/2006/relationships/hyperlink" Target="https://developer.mozilla.org/en-US/docs/Web/CSS/CSS_Colors/Color_picker_tool" TargetMode="External"/><Relationship Id="rId9" Type="http://schemas.openxmlformats.org/officeDocument/2006/relationships/hyperlink" Target="https://webdesign.tutsplus.com/articles/an-introduction-to-color-theory-for-web-designers--webdesign-143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youtu.be/lBvxlt2J-ww"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inbow, Colors, Color, Rainbows, Multicolored">
            <a:extLst>
              <a:ext uri="{FF2B5EF4-FFF2-40B4-BE49-F238E27FC236}">
                <a16:creationId xmlns:a16="http://schemas.microsoft.com/office/drawing/2014/main" id="{7F057A7D-F24C-482B-8A6C-922050D1ED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10" r="14008" b="45256"/>
          <a:stretch/>
        </p:blipFill>
        <p:spPr bwMode="auto">
          <a:xfrm rot="19374860">
            <a:off x="7763436" y="4250471"/>
            <a:ext cx="5111007" cy="1877067"/>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p:txBody>
          <a:bodyPr/>
          <a:lstStyle/>
          <a:p>
            <a:r>
              <a:rPr lang="en-US" dirty="0"/>
              <a:t>Introduction to HTML &amp; CSS</a:t>
            </a:r>
          </a:p>
        </p:txBody>
      </p:sp>
      <p:sp>
        <p:nvSpPr>
          <p:cNvPr id="7" name="Subtitle 6"/>
          <p:cNvSpPr>
            <a:spLocks noGrp="1"/>
          </p:cNvSpPr>
          <p:nvPr>
            <p:ph type="subTitle" idx="1"/>
          </p:nvPr>
        </p:nvSpPr>
        <p:spPr/>
        <p:txBody>
          <a:bodyPr>
            <a:normAutofit/>
          </a:bodyPr>
          <a:lstStyle/>
          <a:p>
            <a:r>
              <a:rPr lang="en-US" sz="3600" dirty="0"/>
              <a:t>Using Color</a:t>
            </a:r>
          </a:p>
        </p:txBody>
      </p:sp>
      <p:sp>
        <p:nvSpPr>
          <p:cNvPr id="5" name="Subtitle 6">
            <a:extLst>
              <a:ext uri="{FF2B5EF4-FFF2-40B4-BE49-F238E27FC236}">
                <a16:creationId xmlns:a16="http://schemas.microsoft.com/office/drawing/2014/main" id="{1420CD5B-F7E7-46A1-A586-11FD8ADCDCD2}"/>
              </a:ext>
            </a:extLst>
          </p:cNvPr>
          <p:cNvSpPr txBox="1">
            <a:spLocks/>
          </p:cNvSpPr>
          <p:nvPr/>
        </p:nvSpPr>
        <p:spPr>
          <a:xfrm>
            <a:off x="0" y="5963478"/>
            <a:ext cx="9601200" cy="8945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0"/>
              </a:spcBef>
              <a:buSzPct val="100000"/>
              <a:buFont typeface="Arial" pitchFamily="34" charset="0"/>
              <a:buNone/>
              <a:defRPr sz="20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1000"/>
              </a:spcBef>
              <a:buSzPct val="100000"/>
              <a:buFont typeface="Arial" pitchFamily="34" charset="0"/>
              <a:buNone/>
              <a:defRPr sz="2800" kern="1200">
                <a:solidFill>
                  <a:schemeClr val="tx1">
                    <a:lumMod val="90000"/>
                    <a:lumOff val="10000"/>
                  </a:schemeClr>
                </a:solidFill>
                <a:latin typeface="+mn-lt"/>
                <a:ea typeface="+mn-ea"/>
                <a:cs typeface="+mn-cs"/>
              </a:defRPr>
            </a:lvl2pPr>
            <a:lvl3pPr marL="914400" indent="0" algn="ctr" defTabSz="914400" rtl="0" eaLnBrk="1" latinLnBrk="0" hangingPunct="1">
              <a:lnSpc>
                <a:spcPct val="90000"/>
              </a:lnSpc>
              <a:spcBef>
                <a:spcPts val="800"/>
              </a:spcBef>
              <a:buSzPct val="100000"/>
              <a:buFont typeface="Arial" pitchFamily="34" charset="0"/>
              <a:buNone/>
              <a:defRPr sz="2400" kern="1200">
                <a:solidFill>
                  <a:schemeClr val="tx1">
                    <a:lumMod val="90000"/>
                    <a:lumOff val="10000"/>
                  </a:schemeClr>
                </a:solidFill>
                <a:latin typeface="+mn-lt"/>
                <a:ea typeface="+mn-ea"/>
                <a:cs typeface="+mn-cs"/>
              </a:defRPr>
            </a:lvl3pPr>
            <a:lvl4pPr marL="1371600" indent="0" algn="ctr" defTabSz="914400" rtl="0" eaLnBrk="1" latinLnBrk="0" hangingPunct="1">
              <a:lnSpc>
                <a:spcPct val="90000"/>
              </a:lnSpc>
              <a:spcBef>
                <a:spcPts val="800"/>
              </a:spcBef>
              <a:buSzPct val="100000"/>
              <a:buFont typeface="Arial" pitchFamily="34" charset="0"/>
              <a:buNone/>
              <a:defRPr sz="2000" kern="1200">
                <a:solidFill>
                  <a:schemeClr val="tx1">
                    <a:lumMod val="90000"/>
                    <a:lumOff val="10000"/>
                  </a:schemeClr>
                </a:solidFill>
                <a:latin typeface="+mn-lt"/>
                <a:ea typeface="+mn-ea"/>
                <a:cs typeface="+mn-cs"/>
              </a:defRPr>
            </a:lvl4pPr>
            <a:lvl5pPr marL="1828800" indent="0" algn="ctr" defTabSz="914400" rtl="0" eaLnBrk="1" latinLnBrk="0" hangingPunct="1">
              <a:lnSpc>
                <a:spcPct val="90000"/>
              </a:lnSpc>
              <a:spcBef>
                <a:spcPts val="800"/>
              </a:spcBef>
              <a:buSzPct val="100000"/>
              <a:buFont typeface="Arial" pitchFamily="34" charset="0"/>
              <a:buNone/>
              <a:defRPr sz="2000" kern="1200">
                <a:solidFill>
                  <a:schemeClr val="tx1">
                    <a:lumMod val="90000"/>
                    <a:lumOff val="10000"/>
                  </a:schemeClr>
                </a:solidFill>
                <a:latin typeface="+mn-lt"/>
                <a:ea typeface="+mn-ea"/>
                <a:cs typeface="+mn-cs"/>
              </a:defRPr>
            </a:lvl5pPr>
            <a:lvl6pPr marL="2286000" indent="0" algn="ctr" defTabSz="914400" rtl="0" eaLnBrk="1" latinLnBrk="0" hangingPunct="1">
              <a:lnSpc>
                <a:spcPct val="90000"/>
              </a:lnSpc>
              <a:spcBef>
                <a:spcPts val="800"/>
              </a:spcBef>
              <a:buSzPct val="100000"/>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SzPct val="100000"/>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SzPct val="100000"/>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SzPct val="100000"/>
              <a:buFont typeface="Arial" pitchFamily="34" charset="0"/>
              <a:buNone/>
              <a:defRPr sz="2000" kern="1200">
                <a:solidFill>
                  <a:schemeClr val="tx1"/>
                </a:solidFill>
                <a:latin typeface="+mn-lt"/>
                <a:ea typeface="+mn-ea"/>
                <a:cs typeface="+mn-cs"/>
              </a:defRPr>
            </a:lvl9pPr>
          </a:lstStyle>
          <a:p>
            <a:pPr algn="l"/>
            <a:r>
              <a:rPr lang="en-US" sz="2800" b="1" dirty="0"/>
              <a:t>Unit 6</a:t>
            </a:r>
          </a:p>
          <a:p>
            <a:pPr algn="l"/>
            <a:r>
              <a:rPr lang="en-US" sz="2800" b="1" dirty="0"/>
              <a:t>Lesson 1-2</a:t>
            </a:r>
          </a:p>
        </p:txBody>
      </p:sp>
    </p:spTree>
    <p:extLst>
      <p:ext uri="{BB962C8B-B14F-4D97-AF65-F5344CB8AC3E}">
        <p14:creationId xmlns:p14="http://schemas.microsoft.com/office/powerpoint/2010/main" val="399801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Specify Using Named Colors</a:t>
            </a:r>
          </a:p>
        </p:txBody>
      </p:sp>
      <p:sp>
        <p:nvSpPr>
          <p:cNvPr id="14" name="Content Placeholder 13"/>
          <p:cNvSpPr>
            <a:spLocks noGrp="1"/>
          </p:cNvSpPr>
          <p:nvPr>
            <p:ph idx="1"/>
          </p:nvPr>
        </p:nvSpPr>
        <p:spPr>
          <a:xfrm>
            <a:off x="807835" y="1828799"/>
            <a:ext cx="10944455" cy="4376311"/>
          </a:xfrm>
        </p:spPr>
        <p:txBody>
          <a:bodyPr>
            <a:noAutofit/>
          </a:bodyPr>
          <a:lstStyle/>
          <a:p>
            <a:pPr>
              <a:buFont typeface="Wingdings" panose="05000000000000000000" pitchFamily="2" charset="2"/>
              <a:buChar char="Ø"/>
            </a:pPr>
            <a:r>
              <a:rPr lang="en-US" sz="4400" dirty="0">
                <a:solidFill>
                  <a:schemeClr val="tx1"/>
                </a:solidFill>
              </a:rPr>
              <a:t>Support 140 color names.</a:t>
            </a:r>
          </a:p>
          <a:p>
            <a:pPr>
              <a:buFont typeface="Wingdings" panose="05000000000000000000" pitchFamily="2" charset="2"/>
              <a:buChar char="Ø"/>
            </a:pPr>
            <a:r>
              <a:rPr lang="en-US" sz="4400" dirty="0">
                <a:solidFill>
                  <a:schemeClr val="tx1"/>
                </a:solidFill>
              </a:rPr>
              <a:t>Only alphabetic characters.</a:t>
            </a:r>
          </a:p>
          <a:p>
            <a:pPr>
              <a:buFont typeface="Wingdings" panose="05000000000000000000" pitchFamily="2" charset="2"/>
              <a:buChar char="Ø"/>
            </a:pPr>
            <a:r>
              <a:rPr lang="en-US" sz="4400" dirty="0">
                <a:solidFill>
                  <a:schemeClr val="tx1"/>
                </a:solidFill>
              </a:rPr>
              <a:t>CSS usage: font{</a:t>
            </a:r>
            <a:r>
              <a:rPr lang="en-US" sz="4400" dirty="0" err="1">
                <a:solidFill>
                  <a:schemeClr val="tx1"/>
                </a:solidFill>
              </a:rPr>
              <a:t>color:dodgerblue</a:t>
            </a:r>
            <a:r>
              <a:rPr lang="en-US" sz="4400" dirty="0">
                <a:solidFill>
                  <a:schemeClr val="tx1"/>
                </a:solidFill>
              </a:rPr>
              <a:t>;} </a:t>
            </a:r>
          </a:p>
          <a:p>
            <a:pPr>
              <a:buFont typeface="Wingdings" panose="05000000000000000000" pitchFamily="2" charset="2"/>
              <a:buChar char="Ø"/>
            </a:pPr>
            <a:r>
              <a:rPr lang="en-US" sz="4400" dirty="0">
                <a:solidFill>
                  <a:schemeClr val="tx1"/>
                </a:solidFill>
              </a:rPr>
              <a:t>https://www.w3.org/TR/css-color-3/r</a:t>
            </a:r>
          </a:p>
        </p:txBody>
      </p:sp>
      <p:sp>
        <p:nvSpPr>
          <p:cNvPr id="2" name="Rectangle: Rounded Corners 1">
            <a:extLst>
              <a:ext uri="{FF2B5EF4-FFF2-40B4-BE49-F238E27FC236}">
                <a16:creationId xmlns:a16="http://schemas.microsoft.com/office/drawing/2014/main" id="{AF850C1C-1BAB-4092-8297-7C5FB0E868AE}"/>
              </a:ext>
            </a:extLst>
          </p:cNvPr>
          <p:cNvSpPr/>
          <p:nvPr/>
        </p:nvSpPr>
        <p:spPr>
          <a:xfrm>
            <a:off x="4256116" y="3429000"/>
            <a:ext cx="5902037" cy="7120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28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Specify Using Hexadecimal</a:t>
            </a:r>
          </a:p>
        </p:txBody>
      </p:sp>
      <p:sp>
        <p:nvSpPr>
          <p:cNvPr id="14" name="Content Placeholder 13"/>
          <p:cNvSpPr>
            <a:spLocks noGrp="1"/>
          </p:cNvSpPr>
          <p:nvPr>
            <p:ph idx="1"/>
          </p:nvPr>
        </p:nvSpPr>
        <p:spPr>
          <a:xfrm>
            <a:off x="933796" y="1429788"/>
            <a:ext cx="10324407" cy="4960851"/>
          </a:xfrm>
        </p:spPr>
        <p:txBody>
          <a:bodyPr>
            <a:noAutofit/>
          </a:bodyPr>
          <a:lstStyle/>
          <a:p>
            <a:pPr>
              <a:buFont typeface="Wingdings" panose="05000000000000000000" pitchFamily="2" charset="2"/>
              <a:buChar char="Ø"/>
            </a:pPr>
            <a:r>
              <a:rPr lang="en-US" sz="4400" dirty="0">
                <a:solidFill>
                  <a:schemeClr val="tx1"/>
                </a:solidFill>
              </a:rPr>
              <a:t>The values are in triplets</a:t>
            </a:r>
          </a:p>
          <a:p>
            <a:pPr>
              <a:buFont typeface="Wingdings" panose="05000000000000000000" pitchFamily="2" charset="2"/>
              <a:buChar char="Ø"/>
            </a:pPr>
            <a:r>
              <a:rPr lang="en-US" sz="4400" dirty="0">
                <a:solidFill>
                  <a:schemeClr val="tx1"/>
                </a:solidFill>
              </a:rPr>
              <a:t>FF*FF*FF=1000000</a:t>
            </a:r>
            <a:r>
              <a:rPr lang="en-US" sz="4400" baseline="-25000" dirty="0">
                <a:solidFill>
                  <a:schemeClr val="tx1"/>
                </a:solidFill>
              </a:rPr>
              <a:t>(16)</a:t>
            </a:r>
          </a:p>
          <a:p>
            <a:pPr>
              <a:buFont typeface="Wingdings" panose="05000000000000000000" pitchFamily="2" charset="2"/>
              <a:buChar char="Ø"/>
            </a:pPr>
            <a:r>
              <a:rPr lang="en-US" sz="4400" dirty="0">
                <a:solidFill>
                  <a:schemeClr val="tx1"/>
                </a:solidFill>
              </a:rPr>
              <a:t>Upper or lower case</a:t>
            </a:r>
          </a:p>
          <a:p>
            <a:pPr>
              <a:buFont typeface="Wingdings" panose="05000000000000000000" pitchFamily="2" charset="2"/>
              <a:buChar char="Ø"/>
            </a:pPr>
            <a:r>
              <a:rPr lang="en-US" sz="4400" dirty="0">
                <a:solidFill>
                  <a:schemeClr val="tx1"/>
                </a:solidFill>
              </a:rPr>
              <a:t>Begins with #</a:t>
            </a:r>
          </a:p>
          <a:p>
            <a:pPr>
              <a:buFont typeface="Wingdings" panose="05000000000000000000" pitchFamily="2" charset="2"/>
              <a:buChar char="Ø"/>
            </a:pPr>
            <a:r>
              <a:rPr lang="en-US" sz="4400" b="1" u="sng" dirty="0">
                <a:solidFill>
                  <a:schemeClr val="tx1"/>
                </a:solidFill>
              </a:rPr>
              <a:t>Not</a:t>
            </a:r>
            <a:r>
              <a:rPr lang="en-US" sz="4400" dirty="0">
                <a:solidFill>
                  <a:schemeClr val="tx1"/>
                </a:solidFill>
              </a:rPr>
              <a:t> separated by a comma</a:t>
            </a:r>
          </a:p>
          <a:p>
            <a:pPr>
              <a:buFont typeface="Wingdings" panose="05000000000000000000" pitchFamily="2" charset="2"/>
              <a:buChar char="Ø"/>
            </a:pPr>
            <a:r>
              <a:rPr lang="en-US" sz="4400" dirty="0">
                <a:solidFill>
                  <a:schemeClr val="tx1"/>
                </a:solidFill>
              </a:rPr>
              <a:t>CSS usage: font{color:#1E90FF;} </a:t>
            </a:r>
            <a:endParaRPr lang="en-US" sz="4400" baseline="-25000" dirty="0">
              <a:solidFill>
                <a:schemeClr val="tx1"/>
              </a:solidFill>
            </a:endParaRPr>
          </a:p>
          <a:p>
            <a:pPr>
              <a:buFont typeface="Wingdings" panose="05000000000000000000" pitchFamily="2" charset="2"/>
              <a:buChar char="Ø"/>
            </a:pPr>
            <a:endParaRPr lang="en-US" sz="3800" baseline="-25000" dirty="0">
              <a:solidFill>
                <a:schemeClr val="tx1"/>
              </a:solidFill>
            </a:endParaRPr>
          </a:p>
        </p:txBody>
      </p:sp>
      <p:sp>
        <p:nvSpPr>
          <p:cNvPr id="2" name="Rectangle: Rounded Corners 1">
            <a:extLst>
              <a:ext uri="{FF2B5EF4-FFF2-40B4-BE49-F238E27FC236}">
                <a16:creationId xmlns:a16="http://schemas.microsoft.com/office/drawing/2014/main" id="{AF850C1C-1BAB-4092-8297-7C5FB0E868AE}"/>
              </a:ext>
            </a:extLst>
          </p:cNvPr>
          <p:cNvSpPr/>
          <p:nvPr/>
        </p:nvSpPr>
        <p:spPr>
          <a:xfrm>
            <a:off x="4256116" y="5582962"/>
            <a:ext cx="5203767" cy="7120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50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Specify Using RGB</a:t>
            </a:r>
          </a:p>
        </p:txBody>
      </p:sp>
      <p:sp>
        <p:nvSpPr>
          <p:cNvPr id="14" name="Content Placeholder 13"/>
          <p:cNvSpPr>
            <a:spLocks noGrp="1"/>
          </p:cNvSpPr>
          <p:nvPr>
            <p:ph idx="1"/>
          </p:nvPr>
        </p:nvSpPr>
        <p:spPr>
          <a:xfrm>
            <a:off x="565265" y="1529540"/>
            <a:ext cx="10939550" cy="4861100"/>
          </a:xfrm>
        </p:spPr>
        <p:txBody>
          <a:bodyPr>
            <a:noAutofit/>
          </a:bodyPr>
          <a:lstStyle/>
          <a:p>
            <a:pPr>
              <a:buFont typeface="Wingdings" panose="05000000000000000000" pitchFamily="2" charset="2"/>
              <a:buChar char="Ø"/>
            </a:pPr>
            <a:r>
              <a:rPr lang="en-US" sz="4400" dirty="0">
                <a:solidFill>
                  <a:schemeClr val="tx1"/>
                </a:solidFill>
              </a:rPr>
              <a:t>Red, green, blue</a:t>
            </a:r>
          </a:p>
          <a:p>
            <a:pPr>
              <a:buFont typeface="Wingdings" panose="05000000000000000000" pitchFamily="2" charset="2"/>
              <a:buChar char="Ø"/>
            </a:pPr>
            <a:r>
              <a:rPr lang="en-US" sz="4400" dirty="0">
                <a:solidFill>
                  <a:schemeClr val="tx1"/>
                </a:solidFill>
              </a:rPr>
              <a:t>Values between 0 – 255</a:t>
            </a:r>
          </a:p>
          <a:p>
            <a:pPr>
              <a:buFont typeface="Wingdings" panose="05000000000000000000" pitchFamily="2" charset="2"/>
              <a:buChar char="Ø"/>
            </a:pPr>
            <a:r>
              <a:rPr lang="en-US" sz="4400" dirty="0">
                <a:solidFill>
                  <a:schemeClr val="tx1"/>
                </a:solidFill>
              </a:rPr>
              <a:t>Values separated by a comma</a:t>
            </a:r>
          </a:p>
          <a:p>
            <a:pPr>
              <a:buFont typeface="Wingdings" panose="05000000000000000000" pitchFamily="2" charset="2"/>
              <a:buChar char="Ø"/>
            </a:pPr>
            <a:r>
              <a:rPr lang="en-US" sz="4400" dirty="0">
                <a:solidFill>
                  <a:schemeClr val="tx1"/>
                </a:solidFill>
              </a:rPr>
              <a:t>256*256*256=16,777,216</a:t>
            </a:r>
          </a:p>
          <a:p>
            <a:pPr>
              <a:buFont typeface="Wingdings" panose="05000000000000000000" pitchFamily="2" charset="2"/>
              <a:buChar char="Ø"/>
            </a:pPr>
            <a:r>
              <a:rPr lang="en-US" sz="4400" dirty="0">
                <a:solidFill>
                  <a:schemeClr val="tx1"/>
                </a:solidFill>
              </a:rPr>
              <a:t>CSS usage: font{</a:t>
            </a:r>
            <a:r>
              <a:rPr lang="en-US" sz="4400" dirty="0" err="1">
                <a:solidFill>
                  <a:schemeClr val="tx1"/>
                </a:solidFill>
              </a:rPr>
              <a:t>color:RGB</a:t>
            </a:r>
            <a:r>
              <a:rPr lang="en-US" sz="4400" dirty="0">
                <a:solidFill>
                  <a:schemeClr val="tx1"/>
                </a:solidFill>
              </a:rPr>
              <a:t>(30,144,255);} </a:t>
            </a:r>
          </a:p>
          <a:p>
            <a:pPr>
              <a:buFont typeface="Wingdings" panose="05000000000000000000" pitchFamily="2" charset="2"/>
              <a:buChar char="Ø"/>
            </a:pPr>
            <a:endParaRPr lang="en-US" sz="4400" dirty="0">
              <a:solidFill>
                <a:schemeClr val="tx1"/>
              </a:solidFill>
            </a:endParaRPr>
          </a:p>
          <a:p>
            <a:pPr>
              <a:buFont typeface="Wingdings" panose="05000000000000000000" pitchFamily="2" charset="2"/>
              <a:buChar char="Ø"/>
            </a:pPr>
            <a:endParaRPr lang="en-US" sz="4400" dirty="0">
              <a:solidFill>
                <a:schemeClr val="tx1"/>
              </a:solidFill>
            </a:endParaRPr>
          </a:p>
          <a:p>
            <a:pPr>
              <a:buFont typeface="Wingdings" panose="05000000000000000000" pitchFamily="2" charset="2"/>
              <a:buChar char="Ø"/>
            </a:pPr>
            <a:endParaRPr lang="en-US" sz="3800" baseline="-25000" dirty="0">
              <a:solidFill>
                <a:schemeClr val="tx1"/>
              </a:solidFill>
            </a:endParaRPr>
          </a:p>
        </p:txBody>
      </p:sp>
      <p:sp>
        <p:nvSpPr>
          <p:cNvPr id="2" name="Rectangle: Rounded Corners 1">
            <a:extLst>
              <a:ext uri="{FF2B5EF4-FFF2-40B4-BE49-F238E27FC236}">
                <a16:creationId xmlns:a16="http://schemas.microsoft.com/office/drawing/2014/main" id="{AF850C1C-1BAB-4092-8297-7C5FB0E868AE}"/>
              </a:ext>
            </a:extLst>
          </p:cNvPr>
          <p:cNvSpPr/>
          <p:nvPr/>
        </p:nvSpPr>
        <p:spPr>
          <a:xfrm>
            <a:off x="3940233" y="4842164"/>
            <a:ext cx="7049192" cy="7120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8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Specify Using HSL</a:t>
            </a:r>
          </a:p>
        </p:txBody>
      </p:sp>
      <p:sp>
        <p:nvSpPr>
          <p:cNvPr id="14" name="Content Placeholder 13"/>
          <p:cNvSpPr>
            <a:spLocks noGrp="1"/>
          </p:cNvSpPr>
          <p:nvPr>
            <p:ph idx="1"/>
          </p:nvPr>
        </p:nvSpPr>
        <p:spPr>
          <a:xfrm>
            <a:off x="365760" y="1529540"/>
            <a:ext cx="11504815" cy="4861100"/>
          </a:xfrm>
        </p:spPr>
        <p:txBody>
          <a:bodyPr>
            <a:noAutofit/>
          </a:bodyPr>
          <a:lstStyle/>
          <a:p>
            <a:pPr>
              <a:buFont typeface="Wingdings" panose="05000000000000000000" pitchFamily="2" charset="2"/>
              <a:buChar char="Ø"/>
            </a:pPr>
            <a:r>
              <a:rPr lang="en-US" sz="4400" dirty="0">
                <a:solidFill>
                  <a:schemeClr val="tx1"/>
                </a:solidFill>
              </a:rPr>
              <a:t>Hue, saturation &amp; lightness</a:t>
            </a:r>
          </a:p>
          <a:p>
            <a:pPr>
              <a:buFont typeface="Wingdings" panose="05000000000000000000" pitchFamily="2" charset="2"/>
              <a:buChar char="Ø"/>
            </a:pPr>
            <a:r>
              <a:rPr lang="en-US" sz="4400" dirty="0">
                <a:solidFill>
                  <a:schemeClr val="tx1"/>
                </a:solidFill>
              </a:rPr>
              <a:t>Hue: a degree on the color wheel</a:t>
            </a:r>
          </a:p>
          <a:p>
            <a:pPr>
              <a:buFont typeface="Wingdings" panose="05000000000000000000" pitchFamily="2" charset="2"/>
              <a:buChar char="Ø"/>
            </a:pPr>
            <a:r>
              <a:rPr lang="en-US" sz="4400" dirty="0">
                <a:solidFill>
                  <a:schemeClr val="tx1"/>
                </a:solidFill>
              </a:rPr>
              <a:t>Saturation: percentage value of gray</a:t>
            </a:r>
          </a:p>
          <a:p>
            <a:pPr>
              <a:buFont typeface="Wingdings" panose="05000000000000000000" pitchFamily="2" charset="2"/>
              <a:buChar char="Ø"/>
            </a:pPr>
            <a:r>
              <a:rPr lang="en-US" sz="4400" dirty="0">
                <a:solidFill>
                  <a:schemeClr val="tx1"/>
                </a:solidFill>
              </a:rPr>
              <a:t>Lightness: percentage value of white</a:t>
            </a:r>
          </a:p>
          <a:p>
            <a:pPr>
              <a:buFont typeface="Wingdings" panose="05000000000000000000" pitchFamily="2" charset="2"/>
              <a:buChar char="Ø"/>
            </a:pPr>
            <a:r>
              <a:rPr lang="en-US" sz="4400" dirty="0">
                <a:solidFill>
                  <a:schemeClr val="tx1"/>
                </a:solidFill>
              </a:rPr>
              <a:t>Usage: font{</a:t>
            </a:r>
            <a:r>
              <a:rPr lang="en-US" sz="4400" dirty="0" err="1">
                <a:solidFill>
                  <a:schemeClr val="tx1"/>
                </a:solidFill>
              </a:rPr>
              <a:t>color:HSL</a:t>
            </a:r>
            <a:r>
              <a:rPr lang="en-US" sz="4400" dirty="0">
                <a:solidFill>
                  <a:schemeClr val="tx1"/>
                </a:solidFill>
              </a:rPr>
              <a:t>(210, 100%, 56%);} </a:t>
            </a:r>
          </a:p>
          <a:p>
            <a:pPr>
              <a:buFont typeface="Wingdings" panose="05000000000000000000" pitchFamily="2" charset="2"/>
              <a:buChar char="Ø"/>
            </a:pPr>
            <a:endParaRPr lang="en-US" sz="3800" baseline="-25000" dirty="0">
              <a:solidFill>
                <a:schemeClr val="tx1"/>
              </a:solidFill>
            </a:endParaRPr>
          </a:p>
        </p:txBody>
      </p:sp>
      <p:sp>
        <p:nvSpPr>
          <p:cNvPr id="2" name="Rectangle: Rounded Corners 1">
            <a:extLst>
              <a:ext uri="{FF2B5EF4-FFF2-40B4-BE49-F238E27FC236}">
                <a16:creationId xmlns:a16="http://schemas.microsoft.com/office/drawing/2014/main" id="{AF850C1C-1BAB-4092-8297-7C5FB0E868AE}"/>
              </a:ext>
            </a:extLst>
          </p:cNvPr>
          <p:cNvSpPr/>
          <p:nvPr/>
        </p:nvSpPr>
        <p:spPr>
          <a:xfrm>
            <a:off x="2709949" y="4842164"/>
            <a:ext cx="8279476" cy="7120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67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The HSL (also RGB) Color Wheel</a:t>
            </a:r>
          </a:p>
        </p:txBody>
      </p:sp>
      <p:pic>
        <p:nvPicPr>
          <p:cNvPr id="5" name="Content Placeholder 4">
            <a:extLst>
              <a:ext uri="{FF2B5EF4-FFF2-40B4-BE49-F238E27FC236}">
                <a16:creationId xmlns:a16="http://schemas.microsoft.com/office/drawing/2014/main" id="{EBE8F74B-6DE3-450D-8975-424997AF75D9}"/>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33749" y="1179442"/>
            <a:ext cx="5895109" cy="5211197"/>
          </a:xfrm>
          <a:prstGeom prst="rect">
            <a:avLst/>
          </a:prstGeom>
          <a:noFill/>
          <a:ln w="12700">
            <a:solidFill>
              <a:schemeClr val="tx1"/>
            </a:solidFill>
          </a:ln>
        </p:spPr>
      </p:pic>
    </p:spTree>
    <p:extLst>
      <p:ext uri="{BB962C8B-B14F-4D97-AF65-F5344CB8AC3E}">
        <p14:creationId xmlns:p14="http://schemas.microsoft.com/office/powerpoint/2010/main" val="26406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Alpha Transparency</a:t>
            </a:r>
          </a:p>
        </p:txBody>
      </p:sp>
      <p:sp>
        <p:nvSpPr>
          <p:cNvPr id="14" name="Content Placeholder 13"/>
          <p:cNvSpPr>
            <a:spLocks noGrp="1"/>
          </p:cNvSpPr>
          <p:nvPr>
            <p:ph idx="1"/>
          </p:nvPr>
        </p:nvSpPr>
        <p:spPr>
          <a:xfrm>
            <a:off x="548640" y="1928551"/>
            <a:ext cx="11504815" cy="4139740"/>
          </a:xfrm>
        </p:spPr>
        <p:txBody>
          <a:bodyPr>
            <a:noAutofit/>
          </a:bodyPr>
          <a:lstStyle/>
          <a:p>
            <a:pPr>
              <a:buFont typeface="Wingdings" panose="05000000000000000000" pitchFamily="2" charset="2"/>
              <a:buChar char="Ø"/>
            </a:pPr>
            <a:r>
              <a:rPr lang="en-US" sz="4400" dirty="0">
                <a:solidFill>
                  <a:schemeClr val="tx1"/>
                </a:solidFill>
              </a:rPr>
              <a:t>Stands for alpha channel.</a:t>
            </a:r>
          </a:p>
          <a:p>
            <a:pPr>
              <a:buFont typeface="Wingdings" panose="05000000000000000000" pitchFamily="2" charset="2"/>
              <a:buChar char="Ø"/>
            </a:pPr>
            <a:r>
              <a:rPr lang="en-US" sz="4400" dirty="0">
                <a:solidFill>
                  <a:schemeClr val="tx1"/>
                </a:solidFill>
              </a:rPr>
              <a:t>Adds opacity to the color value.</a:t>
            </a:r>
          </a:p>
          <a:p>
            <a:pPr>
              <a:buFont typeface="Wingdings" panose="05000000000000000000" pitchFamily="2" charset="2"/>
              <a:buChar char="Ø"/>
            </a:pPr>
            <a:r>
              <a:rPr lang="en-US" sz="4400" dirty="0">
                <a:solidFill>
                  <a:schemeClr val="tx1"/>
                </a:solidFill>
              </a:rPr>
              <a:t>A percentage between 0% and 100%.</a:t>
            </a:r>
          </a:p>
          <a:p>
            <a:pPr>
              <a:buFont typeface="Wingdings" panose="05000000000000000000" pitchFamily="2" charset="2"/>
              <a:buChar char="Ø"/>
            </a:pPr>
            <a:r>
              <a:rPr lang="en-US" sz="4400" dirty="0">
                <a:solidFill>
                  <a:schemeClr val="tx1"/>
                </a:solidFill>
              </a:rPr>
              <a:t>Not used with supported color names.</a:t>
            </a:r>
          </a:p>
        </p:txBody>
      </p:sp>
    </p:spTree>
    <p:extLst>
      <p:ext uri="{BB962C8B-B14F-4D97-AF65-F5344CB8AC3E}">
        <p14:creationId xmlns:p14="http://schemas.microsoft.com/office/powerpoint/2010/main" val="11561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Alpha Values</a:t>
            </a:r>
          </a:p>
        </p:txBody>
      </p:sp>
      <p:sp>
        <p:nvSpPr>
          <p:cNvPr id="14" name="Content Placeholder 13"/>
          <p:cNvSpPr>
            <a:spLocks noGrp="1"/>
          </p:cNvSpPr>
          <p:nvPr>
            <p:ph idx="1"/>
          </p:nvPr>
        </p:nvSpPr>
        <p:spPr>
          <a:xfrm>
            <a:off x="365760" y="1945178"/>
            <a:ext cx="11504815" cy="4445462"/>
          </a:xfrm>
        </p:spPr>
        <p:txBody>
          <a:bodyPr>
            <a:noAutofit/>
          </a:bodyPr>
          <a:lstStyle/>
          <a:p>
            <a:pPr lvl="0">
              <a:buFont typeface="Wingdings" panose="05000000000000000000" pitchFamily="2" charset="2"/>
              <a:buChar char="Ø"/>
            </a:pPr>
            <a:r>
              <a:rPr lang="en-US" sz="4400" dirty="0">
                <a:solidFill>
                  <a:schemeClr val="tx1"/>
                </a:solidFill>
              </a:rPr>
              <a:t>HEX: 00 (fully transparent), FF (fully opaque).</a:t>
            </a:r>
          </a:p>
          <a:p>
            <a:pPr lvl="2">
              <a:buFont typeface="Wingdings" panose="05000000000000000000" pitchFamily="2" charset="2"/>
              <a:buChar char="ü"/>
            </a:pPr>
            <a:r>
              <a:rPr lang="en-US" sz="4000" dirty="0">
                <a:solidFill>
                  <a:schemeClr val="tx1"/>
                </a:solidFill>
              </a:rPr>
              <a:t>HEX number becomes an octet</a:t>
            </a:r>
          </a:p>
          <a:p>
            <a:pPr lvl="2">
              <a:buFont typeface="Wingdings" panose="05000000000000000000" pitchFamily="2" charset="2"/>
              <a:buChar char="ü"/>
            </a:pPr>
            <a:endParaRPr lang="en-US" sz="4000" dirty="0">
              <a:solidFill>
                <a:schemeClr val="tx1"/>
              </a:solidFill>
            </a:endParaRPr>
          </a:p>
          <a:p>
            <a:pPr lvl="0">
              <a:buFont typeface="Wingdings" panose="05000000000000000000" pitchFamily="2" charset="2"/>
              <a:buChar char="Ø"/>
            </a:pPr>
            <a:r>
              <a:rPr lang="en-US" sz="4400" dirty="0">
                <a:solidFill>
                  <a:schemeClr val="tx1"/>
                </a:solidFill>
              </a:rPr>
              <a:t>RGBA and HSLA values between 0.0 (fully transparent) and 1.0 (fully opaque).</a:t>
            </a:r>
          </a:p>
        </p:txBody>
      </p:sp>
    </p:spTree>
    <p:extLst>
      <p:ext uri="{BB962C8B-B14F-4D97-AF65-F5344CB8AC3E}">
        <p14:creationId xmlns:p14="http://schemas.microsoft.com/office/powerpoint/2010/main" val="140032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CSS Usage with Alpha</a:t>
            </a:r>
          </a:p>
        </p:txBody>
      </p:sp>
      <p:sp>
        <p:nvSpPr>
          <p:cNvPr id="14" name="Content Placeholder 13"/>
          <p:cNvSpPr>
            <a:spLocks noGrp="1"/>
          </p:cNvSpPr>
          <p:nvPr>
            <p:ph idx="1"/>
          </p:nvPr>
        </p:nvSpPr>
        <p:spPr>
          <a:xfrm>
            <a:off x="166259" y="1529540"/>
            <a:ext cx="12602095" cy="4861100"/>
          </a:xfrm>
        </p:spPr>
        <p:txBody>
          <a:bodyPr>
            <a:noAutofit/>
          </a:bodyPr>
          <a:lstStyle/>
          <a:p>
            <a:pPr>
              <a:buFont typeface="Wingdings" panose="05000000000000000000" pitchFamily="2" charset="2"/>
              <a:buChar char="Ø"/>
            </a:pPr>
            <a:r>
              <a:rPr lang="en-US" sz="4400" dirty="0">
                <a:solidFill>
                  <a:schemeClr val="tx1"/>
                </a:solidFill>
              </a:rPr>
              <a:t>HEX - font{color:#1E90FF80;}</a:t>
            </a:r>
          </a:p>
          <a:p>
            <a:pPr>
              <a:buFont typeface="Wingdings" panose="05000000000000000000" pitchFamily="2" charset="2"/>
              <a:buChar char="Ø"/>
            </a:pPr>
            <a:r>
              <a:rPr lang="en-US" sz="4400" dirty="0">
                <a:solidFill>
                  <a:schemeClr val="tx1"/>
                </a:solidFill>
              </a:rPr>
              <a:t>RGBA: font{</a:t>
            </a:r>
            <a:r>
              <a:rPr lang="en-US" sz="4400" dirty="0" err="1">
                <a:solidFill>
                  <a:schemeClr val="tx1"/>
                </a:solidFill>
              </a:rPr>
              <a:t>color:RGBA</a:t>
            </a:r>
            <a:r>
              <a:rPr lang="en-US" sz="4400" dirty="0">
                <a:solidFill>
                  <a:schemeClr val="tx1"/>
                </a:solidFill>
              </a:rPr>
              <a:t>(30,144,255,0.5);}</a:t>
            </a:r>
          </a:p>
          <a:p>
            <a:pPr lvl="3">
              <a:buFont typeface="Wingdings" panose="05000000000000000000" pitchFamily="2" charset="2"/>
              <a:buChar char="ü"/>
            </a:pPr>
            <a:r>
              <a:rPr lang="en-US" sz="3800" dirty="0">
                <a:solidFill>
                  <a:schemeClr val="tx1"/>
                </a:solidFill>
              </a:rPr>
              <a:t>Preferred usage</a:t>
            </a:r>
          </a:p>
          <a:p>
            <a:pPr>
              <a:buFont typeface="Wingdings" panose="05000000000000000000" pitchFamily="2" charset="2"/>
              <a:buChar char="Ø"/>
            </a:pPr>
            <a:r>
              <a:rPr lang="en-US" sz="4400" dirty="0">
                <a:solidFill>
                  <a:schemeClr val="tx1"/>
                </a:solidFill>
              </a:rPr>
              <a:t>HSLA: font{</a:t>
            </a:r>
            <a:r>
              <a:rPr lang="en-US" sz="4400" dirty="0" err="1">
                <a:solidFill>
                  <a:schemeClr val="tx1"/>
                </a:solidFill>
              </a:rPr>
              <a:t>color:HSLA</a:t>
            </a:r>
            <a:r>
              <a:rPr lang="en-US" sz="4400" dirty="0">
                <a:solidFill>
                  <a:schemeClr val="tx1"/>
                </a:solidFill>
              </a:rPr>
              <a:t>(210, 100%, 56%, 0.5);} </a:t>
            </a:r>
          </a:p>
          <a:p>
            <a:pPr lvl="3">
              <a:buFont typeface="Wingdings" panose="05000000000000000000" pitchFamily="2" charset="2"/>
              <a:buChar char="ü"/>
            </a:pPr>
            <a:r>
              <a:rPr lang="en-US" sz="3800" dirty="0">
                <a:solidFill>
                  <a:schemeClr val="tx1"/>
                </a:solidFill>
              </a:rPr>
              <a:t>Will not be used in this class</a:t>
            </a:r>
          </a:p>
        </p:txBody>
      </p:sp>
      <p:sp>
        <p:nvSpPr>
          <p:cNvPr id="2" name="Rectangle: Rounded Corners 1">
            <a:extLst>
              <a:ext uri="{FF2B5EF4-FFF2-40B4-BE49-F238E27FC236}">
                <a16:creationId xmlns:a16="http://schemas.microsoft.com/office/drawing/2014/main" id="{AF850C1C-1BAB-4092-8297-7C5FB0E868AE}"/>
              </a:ext>
            </a:extLst>
          </p:cNvPr>
          <p:cNvSpPr/>
          <p:nvPr/>
        </p:nvSpPr>
        <p:spPr>
          <a:xfrm>
            <a:off x="2493818" y="2349059"/>
            <a:ext cx="8357062" cy="7120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2853654E-D822-44EA-8BE0-2B764BE4379C}"/>
              </a:ext>
            </a:extLst>
          </p:cNvPr>
          <p:cNvSpPr/>
          <p:nvPr/>
        </p:nvSpPr>
        <p:spPr>
          <a:xfrm>
            <a:off x="2446714" y="3814160"/>
            <a:ext cx="9698182" cy="7120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767B9C8-30AD-4F27-990D-10006CF37AEC}"/>
              </a:ext>
            </a:extLst>
          </p:cNvPr>
          <p:cNvSpPr/>
          <p:nvPr/>
        </p:nvSpPr>
        <p:spPr>
          <a:xfrm>
            <a:off x="2313716" y="1503932"/>
            <a:ext cx="5816131" cy="7120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63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Web Design vs. Web Coding</a:t>
            </a:r>
          </a:p>
        </p:txBody>
      </p:sp>
      <p:sp>
        <p:nvSpPr>
          <p:cNvPr id="14" name="Content Placeholder 13"/>
          <p:cNvSpPr>
            <a:spLocks noGrp="1"/>
          </p:cNvSpPr>
          <p:nvPr>
            <p:ph idx="1"/>
          </p:nvPr>
        </p:nvSpPr>
        <p:spPr>
          <a:xfrm>
            <a:off x="1341120" y="1562094"/>
            <a:ext cx="9509760" cy="4127627"/>
          </a:xfrm>
        </p:spPr>
        <p:txBody>
          <a:bodyPr>
            <a:noAutofit/>
          </a:bodyPr>
          <a:lstStyle/>
          <a:p>
            <a:pPr>
              <a:buFont typeface="Wingdings" panose="05000000000000000000" pitchFamily="2" charset="2"/>
              <a:buChar char="Ø"/>
            </a:pPr>
            <a:r>
              <a:rPr lang="en-US" sz="4000" dirty="0">
                <a:solidFill>
                  <a:schemeClr val="tx1"/>
                </a:solidFill>
              </a:rPr>
              <a:t>This class teaches HTML &amp; CSS</a:t>
            </a:r>
            <a:br>
              <a:rPr lang="en-US" sz="4000" dirty="0">
                <a:solidFill>
                  <a:schemeClr val="tx1"/>
                </a:solidFill>
              </a:rPr>
            </a:br>
            <a:endParaRPr lang="en-US" sz="4000" dirty="0">
              <a:solidFill>
                <a:schemeClr val="tx1"/>
              </a:solidFill>
            </a:endParaRPr>
          </a:p>
          <a:p>
            <a:pPr>
              <a:buFont typeface="Wingdings" panose="05000000000000000000" pitchFamily="2" charset="2"/>
              <a:buChar char="Ø"/>
            </a:pPr>
            <a:r>
              <a:rPr lang="en-US" sz="4000" dirty="0">
                <a:solidFill>
                  <a:schemeClr val="tx1"/>
                </a:solidFill>
              </a:rPr>
              <a:t>Can’t teach aesthetic, artistic design.</a:t>
            </a:r>
          </a:p>
          <a:p>
            <a:pPr>
              <a:buFont typeface="Wingdings" panose="05000000000000000000" pitchFamily="2" charset="2"/>
              <a:buChar char="Ø"/>
            </a:pPr>
            <a:endParaRPr lang="en-US" sz="4000" dirty="0">
              <a:solidFill>
                <a:schemeClr val="tx1"/>
              </a:solidFill>
            </a:endParaRPr>
          </a:p>
          <a:p>
            <a:pPr>
              <a:buFont typeface="Wingdings" panose="05000000000000000000" pitchFamily="2" charset="2"/>
              <a:buChar char="Ø"/>
            </a:pPr>
            <a:r>
              <a:rPr lang="en-US" sz="4000" dirty="0">
                <a:solidFill>
                  <a:schemeClr val="tx1"/>
                </a:solidFill>
              </a:rPr>
              <a:t>Can’t teach how to create an visually appealing and beautiful website.</a:t>
            </a:r>
          </a:p>
        </p:txBody>
      </p:sp>
    </p:spTree>
    <p:extLst>
      <p:ext uri="{BB962C8B-B14F-4D97-AF65-F5344CB8AC3E}">
        <p14:creationId xmlns:p14="http://schemas.microsoft.com/office/powerpoint/2010/main" val="304832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Construction vs. Design</a:t>
            </a:r>
          </a:p>
        </p:txBody>
      </p:sp>
      <p:sp>
        <p:nvSpPr>
          <p:cNvPr id="14" name="Content Placeholder 13"/>
          <p:cNvSpPr>
            <a:spLocks noGrp="1"/>
          </p:cNvSpPr>
          <p:nvPr>
            <p:ph idx="1"/>
          </p:nvPr>
        </p:nvSpPr>
        <p:spPr>
          <a:xfrm>
            <a:off x="315884" y="1378944"/>
            <a:ext cx="5037512" cy="5211196"/>
          </a:xfrm>
        </p:spPr>
        <p:txBody>
          <a:bodyPr>
            <a:noAutofit/>
          </a:bodyPr>
          <a:lstStyle/>
          <a:p>
            <a:pPr marL="45720" indent="0">
              <a:buNone/>
            </a:pPr>
            <a:r>
              <a:rPr lang="en-US" sz="4000" dirty="0">
                <a:solidFill>
                  <a:schemeClr val="tx1"/>
                </a:solidFill>
              </a:rPr>
              <a:t>You can construct a house like this:</a:t>
            </a:r>
          </a:p>
          <a:p>
            <a:pPr marL="45720" indent="0">
              <a:buNone/>
            </a:pPr>
            <a:endParaRPr lang="en-US" sz="4000" dirty="0">
              <a:solidFill>
                <a:schemeClr val="tx1"/>
              </a:solidFill>
            </a:endParaRPr>
          </a:p>
        </p:txBody>
      </p:sp>
      <p:sp>
        <p:nvSpPr>
          <p:cNvPr id="5" name="Content Placeholder 13">
            <a:extLst>
              <a:ext uri="{FF2B5EF4-FFF2-40B4-BE49-F238E27FC236}">
                <a16:creationId xmlns:a16="http://schemas.microsoft.com/office/drawing/2014/main" id="{98E48938-C18C-41A2-914C-B9B0D6EA3838}"/>
              </a:ext>
            </a:extLst>
          </p:cNvPr>
          <p:cNvSpPr txBox="1">
            <a:spLocks/>
          </p:cNvSpPr>
          <p:nvPr/>
        </p:nvSpPr>
        <p:spPr>
          <a:xfrm>
            <a:off x="6331520" y="1378944"/>
            <a:ext cx="6037811" cy="5211196"/>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9pPr>
          </a:lstStyle>
          <a:p>
            <a:pPr marL="45720" indent="0">
              <a:buFont typeface="Arial" pitchFamily="34" charset="0"/>
              <a:buNone/>
            </a:pPr>
            <a:r>
              <a:rPr lang="en-US" sz="4000" dirty="0">
                <a:solidFill>
                  <a:schemeClr val="tx1"/>
                </a:solidFill>
              </a:rPr>
              <a:t>Or, you can construct a house like this:</a:t>
            </a:r>
          </a:p>
        </p:txBody>
      </p:sp>
      <p:pic>
        <p:nvPicPr>
          <p:cNvPr id="2" name="Picture 1">
            <a:extLst>
              <a:ext uri="{FF2B5EF4-FFF2-40B4-BE49-F238E27FC236}">
                <a16:creationId xmlns:a16="http://schemas.microsoft.com/office/drawing/2014/main" id="{5A393E62-3A7F-4918-A0B0-42D085B5C57F}"/>
              </a:ext>
            </a:extLst>
          </p:cNvPr>
          <p:cNvPicPr>
            <a:picLocks noChangeAspect="1"/>
          </p:cNvPicPr>
          <p:nvPr/>
        </p:nvPicPr>
        <p:blipFill>
          <a:blip r:embed="rId3"/>
          <a:stretch>
            <a:fillRect/>
          </a:stretch>
        </p:blipFill>
        <p:spPr>
          <a:xfrm>
            <a:off x="6545880" y="2855055"/>
            <a:ext cx="4545070" cy="3529113"/>
          </a:xfrm>
          <a:prstGeom prst="rect">
            <a:avLst/>
          </a:prstGeom>
        </p:spPr>
      </p:pic>
      <p:pic>
        <p:nvPicPr>
          <p:cNvPr id="3" name="Picture 2" descr="Related image">
            <a:extLst>
              <a:ext uri="{FF2B5EF4-FFF2-40B4-BE49-F238E27FC236}">
                <a16:creationId xmlns:a16="http://schemas.microsoft.com/office/drawing/2014/main" id="{D1B9AB5B-ADD0-4EDD-9C8A-D353244CA2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330" y="2675320"/>
            <a:ext cx="6037811" cy="3399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17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Lesson Objectives 1 – using color!</a:t>
            </a:r>
          </a:p>
        </p:txBody>
      </p:sp>
      <p:sp>
        <p:nvSpPr>
          <p:cNvPr id="14" name="Content Placeholder 13"/>
          <p:cNvSpPr>
            <a:spLocks noGrp="1"/>
          </p:cNvSpPr>
          <p:nvPr>
            <p:ph idx="1"/>
          </p:nvPr>
        </p:nvSpPr>
        <p:spPr>
          <a:xfrm>
            <a:off x="1341120" y="2011504"/>
            <a:ext cx="9509760" cy="3541157"/>
          </a:xfrm>
        </p:spPr>
        <p:txBody>
          <a:bodyPr>
            <a:noAutofit/>
          </a:bodyPr>
          <a:lstStyle/>
          <a:p>
            <a:pPr>
              <a:buFont typeface="Wingdings" panose="05000000000000000000" pitchFamily="2" charset="2"/>
              <a:buChar char="Ø"/>
            </a:pPr>
            <a:r>
              <a:rPr lang="en-US" sz="4000" dirty="0">
                <a:solidFill>
                  <a:schemeClr val="tx1"/>
                </a:solidFill>
              </a:rPr>
              <a:t>Using hexadecimal to define color.</a:t>
            </a:r>
          </a:p>
          <a:p>
            <a:pPr>
              <a:buFont typeface="Wingdings" panose="05000000000000000000" pitchFamily="2" charset="2"/>
              <a:buChar char="Ø"/>
            </a:pPr>
            <a:r>
              <a:rPr lang="en-US" sz="4000" dirty="0">
                <a:solidFill>
                  <a:schemeClr val="tx1"/>
                </a:solidFill>
              </a:rPr>
              <a:t>Using RGB and color.</a:t>
            </a:r>
          </a:p>
          <a:p>
            <a:pPr>
              <a:buFont typeface="Wingdings" panose="05000000000000000000" pitchFamily="2" charset="2"/>
              <a:buChar char="Ø"/>
            </a:pPr>
            <a:r>
              <a:rPr lang="en-US" sz="4000" dirty="0">
                <a:solidFill>
                  <a:schemeClr val="tx1"/>
                </a:solidFill>
              </a:rPr>
              <a:t>How to use a color picker.</a:t>
            </a:r>
          </a:p>
        </p:txBody>
      </p:sp>
    </p:spTree>
    <p:extLst>
      <p:ext uri="{BB962C8B-B14F-4D97-AF65-F5344CB8AC3E}">
        <p14:creationId xmlns:p14="http://schemas.microsoft.com/office/powerpoint/2010/main" val="3030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Bad Example</a:t>
            </a:r>
          </a:p>
        </p:txBody>
      </p:sp>
      <p:sp>
        <p:nvSpPr>
          <p:cNvPr id="14" name="Content Placeholder 13"/>
          <p:cNvSpPr>
            <a:spLocks noGrp="1"/>
          </p:cNvSpPr>
          <p:nvPr>
            <p:ph idx="1"/>
          </p:nvPr>
        </p:nvSpPr>
        <p:spPr>
          <a:xfrm>
            <a:off x="315883" y="1378944"/>
            <a:ext cx="8512233" cy="712083"/>
          </a:xfrm>
        </p:spPr>
        <p:txBody>
          <a:bodyPr>
            <a:noAutofit/>
          </a:bodyPr>
          <a:lstStyle/>
          <a:p>
            <a:pPr marL="45720" indent="0">
              <a:buNone/>
            </a:pPr>
            <a:r>
              <a:rPr lang="en-US" sz="4000" dirty="0">
                <a:solidFill>
                  <a:schemeClr val="tx1"/>
                </a:solidFill>
              </a:rPr>
              <a:t>You can construct a website like this:</a:t>
            </a:r>
          </a:p>
          <a:p>
            <a:pPr marL="45720" indent="0">
              <a:buNone/>
            </a:pPr>
            <a:endParaRPr lang="en-US" sz="4000" dirty="0">
              <a:solidFill>
                <a:schemeClr val="tx1"/>
              </a:solidFill>
            </a:endParaRPr>
          </a:p>
        </p:txBody>
      </p:sp>
      <p:pic>
        <p:nvPicPr>
          <p:cNvPr id="3" name="Picture 2">
            <a:hlinkClick r:id="rId3"/>
            <a:extLst>
              <a:ext uri="{FF2B5EF4-FFF2-40B4-BE49-F238E27FC236}">
                <a16:creationId xmlns:a16="http://schemas.microsoft.com/office/drawing/2014/main" id="{670CA8F6-B851-479D-BDA0-08D2564D5143}"/>
              </a:ext>
            </a:extLst>
          </p:cNvPr>
          <p:cNvPicPr>
            <a:picLocks noChangeAspect="1"/>
          </p:cNvPicPr>
          <p:nvPr/>
        </p:nvPicPr>
        <p:blipFill>
          <a:blip r:embed="rId4"/>
          <a:stretch>
            <a:fillRect/>
          </a:stretch>
        </p:blipFill>
        <p:spPr>
          <a:xfrm>
            <a:off x="1624531" y="2107650"/>
            <a:ext cx="8512234" cy="4268598"/>
          </a:xfrm>
          <a:prstGeom prst="rect">
            <a:avLst/>
          </a:prstGeom>
        </p:spPr>
      </p:pic>
    </p:spTree>
    <p:extLst>
      <p:ext uri="{BB962C8B-B14F-4D97-AF65-F5344CB8AC3E}">
        <p14:creationId xmlns:p14="http://schemas.microsoft.com/office/powerpoint/2010/main" val="238835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Good Example</a:t>
            </a:r>
          </a:p>
        </p:txBody>
      </p:sp>
      <p:sp>
        <p:nvSpPr>
          <p:cNvPr id="14" name="Content Placeholder 13"/>
          <p:cNvSpPr>
            <a:spLocks noGrp="1"/>
          </p:cNvSpPr>
          <p:nvPr>
            <p:ph idx="1"/>
          </p:nvPr>
        </p:nvSpPr>
        <p:spPr>
          <a:xfrm>
            <a:off x="315883" y="1378944"/>
            <a:ext cx="9820882" cy="712083"/>
          </a:xfrm>
        </p:spPr>
        <p:txBody>
          <a:bodyPr>
            <a:noAutofit/>
          </a:bodyPr>
          <a:lstStyle/>
          <a:p>
            <a:pPr marL="45720" indent="0">
              <a:buNone/>
            </a:pPr>
            <a:r>
              <a:rPr lang="en-US" sz="4000" dirty="0">
                <a:solidFill>
                  <a:schemeClr val="tx1"/>
                </a:solidFill>
              </a:rPr>
              <a:t>Or you can construct a website like this:</a:t>
            </a:r>
          </a:p>
          <a:p>
            <a:pPr marL="45720" indent="0">
              <a:buNone/>
            </a:pPr>
            <a:endParaRPr lang="en-US" sz="4000" dirty="0">
              <a:solidFill>
                <a:schemeClr val="tx1"/>
              </a:solidFill>
            </a:endParaRPr>
          </a:p>
        </p:txBody>
      </p:sp>
      <p:pic>
        <p:nvPicPr>
          <p:cNvPr id="3" name="Picture 2">
            <a:hlinkClick r:id="rId3"/>
            <a:extLst>
              <a:ext uri="{FF2B5EF4-FFF2-40B4-BE49-F238E27FC236}">
                <a16:creationId xmlns:a16="http://schemas.microsoft.com/office/drawing/2014/main" id="{71423DA2-A530-4BCB-A129-AEBCE10ACD6C}"/>
              </a:ext>
            </a:extLst>
          </p:cNvPr>
          <p:cNvPicPr>
            <a:picLocks noChangeAspect="1"/>
          </p:cNvPicPr>
          <p:nvPr/>
        </p:nvPicPr>
        <p:blipFill>
          <a:blip r:embed="rId4"/>
          <a:stretch>
            <a:fillRect/>
          </a:stretch>
        </p:blipFill>
        <p:spPr>
          <a:xfrm>
            <a:off x="576262" y="2199640"/>
            <a:ext cx="11039475" cy="4191000"/>
          </a:xfrm>
          <a:prstGeom prst="rect">
            <a:avLst/>
          </a:prstGeom>
        </p:spPr>
      </p:pic>
    </p:spTree>
    <p:extLst>
      <p:ext uri="{BB962C8B-B14F-4D97-AF65-F5344CB8AC3E}">
        <p14:creationId xmlns:p14="http://schemas.microsoft.com/office/powerpoint/2010/main" val="319001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My Top Four Tips</a:t>
            </a:r>
          </a:p>
        </p:txBody>
      </p:sp>
      <p:sp>
        <p:nvSpPr>
          <p:cNvPr id="14" name="Content Placeholder 13"/>
          <p:cNvSpPr>
            <a:spLocks noGrp="1"/>
          </p:cNvSpPr>
          <p:nvPr>
            <p:ph idx="1"/>
          </p:nvPr>
        </p:nvSpPr>
        <p:spPr>
          <a:xfrm>
            <a:off x="897775" y="1645920"/>
            <a:ext cx="10291155" cy="4355869"/>
          </a:xfrm>
        </p:spPr>
        <p:txBody>
          <a:bodyPr>
            <a:noAutofit/>
          </a:bodyPr>
          <a:lstStyle/>
          <a:p>
            <a:pPr marL="788670" indent="-742950">
              <a:buFont typeface="+mj-lt"/>
              <a:buAutoNum type="arabicPeriod" startAt="4"/>
            </a:pPr>
            <a:r>
              <a:rPr lang="en-US" sz="4000" dirty="0">
                <a:solidFill>
                  <a:schemeClr val="tx1"/>
                </a:solidFill>
              </a:rPr>
              <a:t>Use no more than three fonts.</a:t>
            </a:r>
          </a:p>
          <a:p>
            <a:pPr lvl="3">
              <a:buFont typeface="Wingdings" panose="05000000000000000000" pitchFamily="2" charset="2"/>
              <a:buChar char="ü"/>
            </a:pPr>
            <a:r>
              <a:rPr lang="en-US" sz="3400" dirty="0">
                <a:solidFill>
                  <a:schemeClr val="tx1"/>
                </a:solidFill>
              </a:rPr>
              <a:t>Main font very “readable.”</a:t>
            </a:r>
          </a:p>
          <a:p>
            <a:pPr marL="788670" indent="-742950">
              <a:buFont typeface="+mj-lt"/>
              <a:buAutoNum type="arabicPeriod" startAt="3"/>
            </a:pPr>
            <a:r>
              <a:rPr lang="en-US" sz="4000" dirty="0">
                <a:solidFill>
                  <a:schemeClr val="tx1"/>
                </a:solidFill>
              </a:rPr>
              <a:t>Use no more than 3 or 4 theme colors.</a:t>
            </a:r>
          </a:p>
          <a:p>
            <a:pPr lvl="3">
              <a:buFont typeface="Wingdings" panose="05000000000000000000" pitchFamily="2" charset="2"/>
              <a:buChar char="ü"/>
            </a:pPr>
            <a:r>
              <a:rPr lang="en-US" sz="3400" dirty="0">
                <a:solidFill>
                  <a:schemeClr val="tx1"/>
                </a:solidFill>
              </a:rPr>
              <a:t>Use the color wheel and other color tools.</a:t>
            </a:r>
          </a:p>
          <a:p>
            <a:pPr marL="788670" indent="-742950">
              <a:buFont typeface="+mj-lt"/>
              <a:buAutoNum type="arabicPeriod" startAt="2"/>
            </a:pPr>
            <a:r>
              <a:rPr lang="en-US" sz="4000" dirty="0">
                <a:solidFill>
                  <a:schemeClr val="tx1"/>
                </a:solidFill>
              </a:rPr>
              <a:t>Plan ahead.</a:t>
            </a:r>
          </a:p>
          <a:p>
            <a:pPr marL="788670" indent="-742950">
              <a:buFont typeface="+mj-lt"/>
              <a:buAutoNum type="arabicPeriod"/>
            </a:pPr>
            <a:r>
              <a:rPr lang="en-US" sz="4000" dirty="0">
                <a:solidFill>
                  <a:schemeClr val="tx1"/>
                </a:solidFill>
              </a:rPr>
              <a:t>Look at other designers work!</a:t>
            </a:r>
          </a:p>
          <a:p>
            <a:pPr>
              <a:buFont typeface="Wingdings" panose="05000000000000000000" pitchFamily="2" charset="2"/>
              <a:buChar char="Ø"/>
            </a:pPr>
            <a:endParaRPr lang="en-US" sz="4000" dirty="0">
              <a:solidFill>
                <a:schemeClr val="tx1"/>
              </a:solidFill>
            </a:endParaRPr>
          </a:p>
          <a:p>
            <a:pPr>
              <a:buFont typeface="Wingdings" panose="05000000000000000000" pitchFamily="2" charset="2"/>
              <a:buChar char="Ø"/>
            </a:pPr>
            <a:endParaRPr lang="en-US" sz="4000" dirty="0">
              <a:solidFill>
                <a:schemeClr val="tx1"/>
              </a:solidFill>
            </a:endParaRPr>
          </a:p>
        </p:txBody>
      </p:sp>
    </p:spTree>
    <p:extLst>
      <p:ext uri="{BB962C8B-B14F-4D97-AF65-F5344CB8AC3E}">
        <p14:creationId xmlns:p14="http://schemas.microsoft.com/office/powerpoint/2010/main" val="174246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The color wheel!</a:t>
            </a:r>
          </a:p>
        </p:txBody>
      </p:sp>
      <p:sp>
        <p:nvSpPr>
          <p:cNvPr id="14" name="Content Placeholder 13"/>
          <p:cNvSpPr>
            <a:spLocks noGrp="1"/>
          </p:cNvSpPr>
          <p:nvPr>
            <p:ph idx="1"/>
          </p:nvPr>
        </p:nvSpPr>
        <p:spPr>
          <a:xfrm>
            <a:off x="1341120" y="2077483"/>
            <a:ext cx="9509760" cy="4127627"/>
          </a:xfrm>
        </p:spPr>
        <p:txBody>
          <a:bodyPr>
            <a:noAutofit/>
          </a:bodyPr>
          <a:lstStyle/>
          <a:p>
            <a:pPr>
              <a:buFont typeface="Wingdings" panose="05000000000000000000" pitchFamily="2" charset="2"/>
              <a:buChar char="Ø"/>
            </a:pPr>
            <a:r>
              <a:rPr lang="en-US" sz="4000" dirty="0">
                <a:solidFill>
                  <a:schemeClr val="tx1"/>
                </a:solidFill>
              </a:rPr>
              <a:t>Harmonies or chords</a:t>
            </a:r>
          </a:p>
          <a:p>
            <a:pPr>
              <a:buFont typeface="Wingdings" panose="05000000000000000000" pitchFamily="2" charset="2"/>
              <a:buChar char="Ø"/>
            </a:pPr>
            <a:r>
              <a:rPr lang="en-US" sz="4000" dirty="0">
                <a:solidFill>
                  <a:schemeClr val="tx1"/>
                </a:solidFill>
              </a:rPr>
              <a:t>Attractive combinations </a:t>
            </a:r>
          </a:p>
          <a:p>
            <a:pPr>
              <a:buFont typeface="Wingdings" panose="05000000000000000000" pitchFamily="2" charset="2"/>
              <a:buChar char="Ø"/>
            </a:pPr>
            <a:r>
              <a:rPr lang="en-US" sz="4000" dirty="0">
                <a:solidFill>
                  <a:schemeClr val="tx1"/>
                </a:solidFill>
              </a:rPr>
              <a:t>Uses two or more colors</a:t>
            </a:r>
          </a:p>
        </p:txBody>
      </p:sp>
    </p:spTree>
    <p:extLst>
      <p:ext uri="{BB962C8B-B14F-4D97-AF65-F5344CB8AC3E}">
        <p14:creationId xmlns:p14="http://schemas.microsoft.com/office/powerpoint/2010/main" val="296060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892" y="134983"/>
            <a:ext cx="9509760" cy="621211"/>
          </a:xfrm>
        </p:spPr>
        <p:txBody>
          <a:bodyPr>
            <a:normAutofit fontScale="90000"/>
          </a:bodyPr>
          <a:lstStyle/>
          <a:p>
            <a:r>
              <a:rPr lang="en-US" sz="4000" dirty="0"/>
              <a:t>Harmonies</a:t>
            </a:r>
          </a:p>
        </p:txBody>
      </p:sp>
      <p:sp>
        <p:nvSpPr>
          <p:cNvPr id="4" name="Rectangle 3">
            <a:extLst>
              <a:ext uri="{FF2B5EF4-FFF2-40B4-BE49-F238E27FC236}">
                <a16:creationId xmlns:a16="http://schemas.microsoft.com/office/drawing/2014/main" id="{671D5517-C2B6-45EC-B09E-BE0ADF4BACEC}"/>
              </a:ext>
            </a:extLst>
          </p:cNvPr>
          <p:cNvSpPr/>
          <p:nvPr/>
        </p:nvSpPr>
        <p:spPr>
          <a:xfrm>
            <a:off x="3767140" y="6505297"/>
            <a:ext cx="4831772" cy="369332"/>
          </a:xfrm>
          <a:prstGeom prst="rect">
            <a:avLst/>
          </a:prstGeom>
        </p:spPr>
        <p:txBody>
          <a:bodyPr wrap="none">
            <a:spAutoFit/>
          </a:bodyPr>
          <a:lstStyle/>
          <a:p>
            <a:r>
              <a:rPr lang="en-US" dirty="0"/>
              <a:t>https://www.sessions.edu/color-calculator/</a:t>
            </a:r>
          </a:p>
        </p:txBody>
      </p:sp>
      <p:pic>
        <p:nvPicPr>
          <p:cNvPr id="1032" name="Picture 8" descr="color wheel">
            <a:extLst>
              <a:ext uri="{FF2B5EF4-FFF2-40B4-BE49-F238E27FC236}">
                <a16:creationId xmlns:a16="http://schemas.microsoft.com/office/drawing/2014/main" id="{E268AE5C-4736-485A-B88F-691844FCF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54635">
            <a:off x="861552" y="862695"/>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omplementary">
            <a:extLst>
              <a:ext uri="{FF2B5EF4-FFF2-40B4-BE49-F238E27FC236}">
                <a16:creationId xmlns:a16="http://schemas.microsoft.com/office/drawing/2014/main" id="{13D6AD57-535F-422C-8512-170A56CEA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583" y="997349"/>
            <a:ext cx="385561" cy="16693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olor wheel">
            <a:extLst>
              <a:ext uri="{FF2B5EF4-FFF2-40B4-BE49-F238E27FC236}">
                <a16:creationId xmlns:a16="http://schemas.microsoft.com/office/drawing/2014/main" id="{733B8500-0500-4015-ADB1-683222564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54635">
            <a:off x="4526409" y="784264"/>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olor wheel">
            <a:extLst>
              <a:ext uri="{FF2B5EF4-FFF2-40B4-BE49-F238E27FC236}">
                <a16:creationId xmlns:a16="http://schemas.microsoft.com/office/drawing/2014/main" id="{727F843F-E63D-4D97-BCB4-1807C528D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54635">
            <a:off x="8292868" y="784264"/>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olor wheel">
            <a:extLst>
              <a:ext uri="{FF2B5EF4-FFF2-40B4-BE49-F238E27FC236}">
                <a16:creationId xmlns:a16="http://schemas.microsoft.com/office/drawing/2014/main" id="{848377B5-5D60-403B-87C1-3D111CC53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54635">
            <a:off x="861550" y="3743087"/>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color wheel">
            <a:extLst>
              <a:ext uri="{FF2B5EF4-FFF2-40B4-BE49-F238E27FC236}">
                <a16:creationId xmlns:a16="http://schemas.microsoft.com/office/drawing/2014/main" id="{F1E52591-0344-4AB6-9B4A-906C939FA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54635">
            <a:off x="4526409" y="3808231"/>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olor wheel">
            <a:extLst>
              <a:ext uri="{FF2B5EF4-FFF2-40B4-BE49-F238E27FC236}">
                <a16:creationId xmlns:a16="http://schemas.microsoft.com/office/drawing/2014/main" id="{EF240670-AB4A-4C80-A842-5C67CB2B7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54635">
            <a:off x="8292868" y="3751622"/>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onochromatic">
            <a:extLst>
              <a:ext uri="{FF2B5EF4-FFF2-40B4-BE49-F238E27FC236}">
                <a16:creationId xmlns:a16="http://schemas.microsoft.com/office/drawing/2014/main" id="{AD7C0965-263F-475D-A983-262BB42DB6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9152" y="888296"/>
            <a:ext cx="380105" cy="146832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nalogous">
            <a:extLst>
              <a:ext uri="{FF2B5EF4-FFF2-40B4-BE49-F238E27FC236}">
                <a16:creationId xmlns:a16="http://schemas.microsoft.com/office/drawing/2014/main" id="{DD41E339-17B4-4538-AABB-08DC059290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8225" y="839488"/>
            <a:ext cx="1127655" cy="14218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plit complementary">
            <a:extLst>
              <a:ext uri="{FF2B5EF4-FFF2-40B4-BE49-F238E27FC236}">
                <a16:creationId xmlns:a16="http://schemas.microsoft.com/office/drawing/2014/main" id="{6FCABB77-AA06-4598-B84F-4723252330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0438" y="3765208"/>
            <a:ext cx="1388106" cy="175022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riadic">
            <a:extLst>
              <a:ext uri="{FF2B5EF4-FFF2-40B4-BE49-F238E27FC236}">
                <a16:creationId xmlns:a16="http://schemas.microsoft.com/office/drawing/2014/main" id="{35565353-4432-4EEA-A90B-94F9438A62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0702" y="3857065"/>
            <a:ext cx="1642668" cy="170133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etradic">
            <a:extLst>
              <a:ext uri="{FF2B5EF4-FFF2-40B4-BE49-F238E27FC236}">
                <a16:creationId xmlns:a16="http://schemas.microsoft.com/office/drawing/2014/main" id="{735B6A21-43B2-4C02-95B6-80B0D7E884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98912" y="3895994"/>
            <a:ext cx="1648174" cy="17070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66BA855-28F6-4029-B1CE-4EC403B67D78}"/>
              </a:ext>
            </a:extLst>
          </p:cNvPr>
          <p:cNvSpPr/>
          <p:nvPr/>
        </p:nvSpPr>
        <p:spPr>
          <a:xfrm>
            <a:off x="1031890" y="2981309"/>
            <a:ext cx="1885201" cy="369332"/>
          </a:xfrm>
          <a:prstGeom prst="rect">
            <a:avLst/>
          </a:prstGeom>
        </p:spPr>
        <p:txBody>
          <a:bodyPr wrap="square">
            <a:spAutoFit/>
          </a:bodyPr>
          <a:lstStyle/>
          <a:p>
            <a:pPr algn="ctr"/>
            <a:r>
              <a:rPr lang="en-US" dirty="0"/>
              <a:t>Complementary</a:t>
            </a:r>
          </a:p>
        </p:txBody>
      </p:sp>
      <p:sp>
        <p:nvSpPr>
          <p:cNvPr id="22" name="Rectangle 21">
            <a:extLst>
              <a:ext uri="{FF2B5EF4-FFF2-40B4-BE49-F238E27FC236}">
                <a16:creationId xmlns:a16="http://schemas.microsoft.com/office/drawing/2014/main" id="{52C8EF10-85BA-427B-A693-3E53F1B0DD74}"/>
              </a:ext>
            </a:extLst>
          </p:cNvPr>
          <p:cNvSpPr/>
          <p:nvPr/>
        </p:nvSpPr>
        <p:spPr>
          <a:xfrm>
            <a:off x="4830702" y="2949466"/>
            <a:ext cx="1885201" cy="369332"/>
          </a:xfrm>
          <a:prstGeom prst="rect">
            <a:avLst/>
          </a:prstGeom>
        </p:spPr>
        <p:txBody>
          <a:bodyPr wrap="square">
            <a:spAutoFit/>
          </a:bodyPr>
          <a:lstStyle/>
          <a:p>
            <a:pPr algn="ctr"/>
            <a:r>
              <a:rPr lang="en-US" dirty="0"/>
              <a:t>Monochromatic</a:t>
            </a:r>
          </a:p>
        </p:txBody>
      </p:sp>
      <p:sp>
        <p:nvSpPr>
          <p:cNvPr id="23" name="Rectangle 22">
            <a:extLst>
              <a:ext uri="{FF2B5EF4-FFF2-40B4-BE49-F238E27FC236}">
                <a16:creationId xmlns:a16="http://schemas.microsoft.com/office/drawing/2014/main" id="{0BFEF138-DB8B-4245-B639-97727CF9927F}"/>
              </a:ext>
            </a:extLst>
          </p:cNvPr>
          <p:cNvSpPr/>
          <p:nvPr/>
        </p:nvSpPr>
        <p:spPr>
          <a:xfrm>
            <a:off x="8716222" y="2981309"/>
            <a:ext cx="1530864" cy="369332"/>
          </a:xfrm>
          <a:prstGeom prst="rect">
            <a:avLst/>
          </a:prstGeom>
        </p:spPr>
        <p:txBody>
          <a:bodyPr wrap="square">
            <a:spAutoFit/>
          </a:bodyPr>
          <a:lstStyle/>
          <a:p>
            <a:pPr algn="ctr"/>
            <a:r>
              <a:rPr lang="en-US" dirty="0"/>
              <a:t>Analogous</a:t>
            </a:r>
          </a:p>
        </p:txBody>
      </p:sp>
      <p:sp>
        <p:nvSpPr>
          <p:cNvPr id="24" name="Rectangle 23">
            <a:extLst>
              <a:ext uri="{FF2B5EF4-FFF2-40B4-BE49-F238E27FC236}">
                <a16:creationId xmlns:a16="http://schemas.microsoft.com/office/drawing/2014/main" id="{1C8A324B-864C-420F-A953-C2A57E440335}"/>
              </a:ext>
            </a:extLst>
          </p:cNvPr>
          <p:cNvSpPr/>
          <p:nvPr/>
        </p:nvSpPr>
        <p:spPr>
          <a:xfrm>
            <a:off x="666384" y="5734507"/>
            <a:ext cx="2635957" cy="369332"/>
          </a:xfrm>
          <a:prstGeom prst="rect">
            <a:avLst/>
          </a:prstGeom>
        </p:spPr>
        <p:txBody>
          <a:bodyPr wrap="square">
            <a:spAutoFit/>
          </a:bodyPr>
          <a:lstStyle/>
          <a:p>
            <a:pPr algn="ctr"/>
            <a:r>
              <a:rPr lang="en-US" dirty="0"/>
              <a:t>Split Complementary</a:t>
            </a:r>
          </a:p>
        </p:txBody>
      </p:sp>
      <p:sp>
        <p:nvSpPr>
          <p:cNvPr id="25" name="Rectangle 24">
            <a:extLst>
              <a:ext uri="{FF2B5EF4-FFF2-40B4-BE49-F238E27FC236}">
                <a16:creationId xmlns:a16="http://schemas.microsoft.com/office/drawing/2014/main" id="{1D2668DE-6237-4270-B53D-C4D5B31DD954}"/>
              </a:ext>
            </a:extLst>
          </p:cNvPr>
          <p:cNvSpPr/>
          <p:nvPr/>
        </p:nvSpPr>
        <p:spPr>
          <a:xfrm>
            <a:off x="8666620" y="5919173"/>
            <a:ext cx="1530864" cy="369332"/>
          </a:xfrm>
          <a:prstGeom prst="rect">
            <a:avLst/>
          </a:prstGeom>
        </p:spPr>
        <p:txBody>
          <a:bodyPr wrap="square">
            <a:spAutoFit/>
          </a:bodyPr>
          <a:lstStyle/>
          <a:p>
            <a:pPr algn="ctr"/>
            <a:r>
              <a:rPr lang="en-US" dirty="0"/>
              <a:t>Tetradic</a:t>
            </a:r>
          </a:p>
        </p:txBody>
      </p:sp>
      <p:sp>
        <p:nvSpPr>
          <p:cNvPr id="27" name="Rectangle 26">
            <a:extLst>
              <a:ext uri="{FF2B5EF4-FFF2-40B4-BE49-F238E27FC236}">
                <a16:creationId xmlns:a16="http://schemas.microsoft.com/office/drawing/2014/main" id="{90A29F36-9F78-4587-B1E9-F5F2852BA2AF}"/>
              </a:ext>
            </a:extLst>
          </p:cNvPr>
          <p:cNvSpPr/>
          <p:nvPr/>
        </p:nvSpPr>
        <p:spPr>
          <a:xfrm>
            <a:off x="5039004" y="5937438"/>
            <a:ext cx="1530864" cy="369332"/>
          </a:xfrm>
          <a:prstGeom prst="rect">
            <a:avLst/>
          </a:prstGeom>
        </p:spPr>
        <p:txBody>
          <a:bodyPr wrap="square">
            <a:spAutoFit/>
          </a:bodyPr>
          <a:lstStyle/>
          <a:p>
            <a:pPr algn="ctr"/>
            <a:r>
              <a:rPr lang="en-US" dirty="0"/>
              <a:t>Triadic</a:t>
            </a:r>
          </a:p>
        </p:txBody>
      </p:sp>
    </p:spTree>
    <p:extLst>
      <p:ext uri="{BB962C8B-B14F-4D97-AF65-F5344CB8AC3E}">
        <p14:creationId xmlns:p14="http://schemas.microsoft.com/office/powerpoint/2010/main" val="126708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Shades, tints and tones!</a:t>
            </a:r>
          </a:p>
        </p:txBody>
      </p:sp>
      <p:sp>
        <p:nvSpPr>
          <p:cNvPr id="14" name="Content Placeholder 13"/>
          <p:cNvSpPr>
            <a:spLocks noGrp="1"/>
          </p:cNvSpPr>
          <p:nvPr>
            <p:ph idx="1"/>
          </p:nvPr>
        </p:nvSpPr>
        <p:spPr/>
        <p:txBody>
          <a:bodyPr>
            <a:normAutofit/>
          </a:bodyPr>
          <a:lstStyle/>
          <a:p>
            <a:pPr lvl="1">
              <a:spcAft>
                <a:spcPts val="1200"/>
              </a:spcAft>
              <a:buFont typeface="Wingdings" panose="05000000000000000000" pitchFamily="2" charset="2"/>
              <a:buChar char="Ø"/>
            </a:pPr>
            <a:r>
              <a:rPr lang="en-US" sz="4000" dirty="0">
                <a:solidFill>
                  <a:schemeClr val="tx1"/>
                </a:solidFill>
              </a:rPr>
              <a:t>Shades: adding black to a color</a:t>
            </a:r>
            <a:br>
              <a:rPr lang="en-US" sz="4000" dirty="0">
                <a:solidFill>
                  <a:schemeClr val="tx1"/>
                </a:solidFill>
              </a:rPr>
            </a:br>
            <a:endParaRPr lang="en-US" sz="4000" dirty="0">
              <a:solidFill>
                <a:schemeClr val="tx1"/>
              </a:solidFill>
            </a:endParaRPr>
          </a:p>
          <a:p>
            <a:pPr lvl="1">
              <a:spcAft>
                <a:spcPts val="1200"/>
              </a:spcAft>
              <a:buFont typeface="Wingdings" panose="05000000000000000000" pitchFamily="2" charset="2"/>
              <a:buChar char="Ø"/>
            </a:pPr>
            <a:r>
              <a:rPr lang="en-US" sz="4000" dirty="0">
                <a:solidFill>
                  <a:schemeClr val="tx1"/>
                </a:solidFill>
              </a:rPr>
              <a:t>Tints: adding white to a color</a:t>
            </a:r>
            <a:br>
              <a:rPr lang="en-US" sz="4000" dirty="0">
                <a:solidFill>
                  <a:schemeClr val="tx1"/>
                </a:solidFill>
              </a:rPr>
            </a:br>
            <a:endParaRPr lang="en-US" sz="3200" dirty="0">
              <a:solidFill>
                <a:schemeClr val="tx1"/>
              </a:solidFill>
            </a:endParaRPr>
          </a:p>
          <a:p>
            <a:pPr lvl="1">
              <a:spcAft>
                <a:spcPts val="1200"/>
              </a:spcAft>
              <a:buFont typeface="Wingdings" panose="05000000000000000000" pitchFamily="2" charset="2"/>
              <a:buChar char="Ø"/>
            </a:pPr>
            <a:r>
              <a:rPr lang="en-US" sz="4000" dirty="0">
                <a:solidFill>
                  <a:schemeClr val="tx1"/>
                </a:solidFill>
              </a:rPr>
              <a:t>Tones: adding gray to a color</a:t>
            </a:r>
          </a:p>
        </p:txBody>
      </p:sp>
      <p:pic>
        <p:nvPicPr>
          <p:cNvPr id="5" name="Picture 4">
            <a:extLst>
              <a:ext uri="{FF2B5EF4-FFF2-40B4-BE49-F238E27FC236}">
                <a16:creationId xmlns:a16="http://schemas.microsoft.com/office/drawing/2014/main" id="{8DDB02D3-3560-4843-9D10-FD320F714E36}"/>
              </a:ext>
            </a:extLst>
          </p:cNvPr>
          <p:cNvPicPr>
            <a:picLocks noChangeAspect="1"/>
          </p:cNvPicPr>
          <p:nvPr/>
        </p:nvPicPr>
        <p:blipFill>
          <a:blip r:embed="rId3"/>
          <a:stretch>
            <a:fillRect/>
          </a:stretch>
        </p:blipFill>
        <p:spPr>
          <a:xfrm>
            <a:off x="2427113" y="2569856"/>
            <a:ext cx="7337774" cy="556126"/>
          </a:xfrm>
          <a:prstGeom prst="rect">
            <a:avLst/>
          </a:prstGeom>
        </p:spPr>
      </p:pic>
      <p:pic>
        <p:nvPicPr>
          <p:cNvPr id="6" name="Picture 5">
            <a:extLst>
              <a:ext uri="{FF2B5EF4-FFF2-40B4-BE49-F238E27FC236}">
                <a16:creationId xmlns:a16="http://schemas.microsoft.com/office/drawing/2014/main" id="{C5C4C486-E3E1-4B7D-AE6D-648871F0FC54}"/>
              </a:ext>
            </a:extLst>
          </p:cNvPr>
          <p:cNvPicPr>
            <a:picLocks noChangeAspect="1"/>
          </p:cNvPicPr>
          <p:nvPr/>
        </p:nvPicPr>
        <p:blipFill>
          <a:blip r:embed="rId4"/>
          <a:stretch>
            <a:fillRect/>
          </a:stretch>
        </p:blipFill>
        <p:spPr>
          <a:xfrm>
            <a:off x="2427113" y="3965765"/>
            <a:ext cx="7337774" cy="581365"/>
          </a:xfrm>
          <a:prstGeom prst="rect">
            <a:avLst/>
          </a:prstGeom>
        </p:spPr>
      </p:pic>
      <p:pic>
        <p:nvPicPr>
          <p:cNvPr id="8" name="Picture 7">
            <a:extLst>
              <a:ext uri="{FF2B5EF4-FFF2-40B4-BE49-F238E27FC236}">
                <a16:creationId xmlns:a16="http://schemas.microsoft.com/office/drawing/2014/main" id="{0753E503-8AC7-48E7-8627-D555AE11D78D}"/>
              </a:ext>
            </a:extLst>
          </p:cNvPr>
          <p:cNvPicPr>
            <a:picLocks noChangeAspect="1"/>
          </p:cNvPicPr>
          <p:nvPr/>
        </p:nvPicPr>
        <p:blipFill>
          <a:blip r:embed="rId5"/>
          <a:stretch>
            <a:fillRect/>
          </a:stretch>
        </p:blipFill>
        <p:spPr>
          <a:xfrm>
            <a:off x="2427113" y="5386913"/>
            <a:ext cx="7337774" cy="581365"/>
          </a:xfrm>
          <a:prstGeom prst="rect">
            <a:avLst/>
          </a:prstGeom>
        </p:spPr>
      </p:pic>
    </p:spTree>
    <p:extLst>
      <p:ext uri="{BB962C8B-B14F-4D97-AF65-F5344CB8AC3E}">
        <p14:creationId xmlns:p14="http://schemas.microsoft.com/office/powerpoint/2010/main" val="174735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828628" cy="639545"/>
          </a:xfrm>
        </p:spPr>
        <p:txBody>
          <a:bodyPr>
            <a:normAutofit fontScale="90000"/>
          </a:bodyPr>
          <a:lstStyle/>
          <a:p>
            <a:r>
              <a:rPr lang="en-US" sz="4400" dirty="0"/>
              <a:t>Assignment</a:t>
            </a:r>
          </a:p>
        </p:txBody>
      </p:sp>
      <p:sp>
        <p:nvSpPr>
          <p:cNvPr id="14" name="Content Placeholder 13"/>
          <p:cNvSpPr>
            <a:spLocks noGrp="1"/>
          </p:cNvSpPr>
          <p:nvPr>
            <p:ph idx="1"/>
          </p:nvPr>
        </p:nvSpPr>
        <p:spPr>
          <a:xfrm>
            <a:off x="714895" y="1311966"/>
            <a:ext cx="10856421" cy="5078674"/>
          </a:xfrm>
        </p:spPr>
        <p:txBody>
          <a:bodyPr>
            <a:normAutofit/>
          </a:bodyPr>
          <a:lstStyle/>
          <a:p>
            <a:pPr marL="274320" lvl="1">
              <a:lnSpc>
                <a:spcPct val="110000"/>
              </a:lnSpc>
              <a:spcBef>
                <a:spcPts val="1800"/>
              </a:spcBef>
              <a:buFont typeface="Wingdings" panose="05000000000000000000" pitchFamily="2" charset="2"/>
              <a:buChar char="Ø"/>
            </a:pPr>
            <a:r>
              <a:rPr lang="en-US" sz="4800" dirty="0">
                <a:solidFill>
                  <a:schemeClr val="tx1"/>
                </a:solidFill>
              </a:rPr>
              <a:t>Reading:</a:t>
            </a:r>
          </a:p>
          <a:p>
            <a:pPr lvl="1">
              <a:spcAft>
                <a:spcPts val="1200"/>
              </a:spcAft>
              <a:buFont typeface="Wingdings" panose="05000000000000000000" pitchFamily="2" charset="2"/>
              <a:buChar char="v"/>
            </a:pPr>
            <a:r>
              <a:rPr lang="en-US" sz="4000" dirty="0">
                <a:solidFill>
                  <a:schemeClr val="tx1"/>
                </a:solidFill>
                <a:hlinkClick r:id="rId3"/>
              </a:rPr>
              <a:t>https://www.sessions.edu/color-calculator/</a:t>
            </a:r>
            <a:endParaRPr lang="en-US" sz="4000" dirty="0">
              <a:solidFill>
                <a:schemeClr val="tx1"/>
              </a:solidFill>
              <a:hlinkClick r:id="rId4"/>
            </a:endParaRPr>
          </a:p>
          <a:p>
            <a:pPr lvl="1">
              <a:spcAft>
                <a:spcPts val="1200"/>
              </a:spcAft>
              <a:buFont typeface="Wingdings" panose="05000000000000000000" pitchFamily="2" charset="2"/>
              <a:buChar char="v"/>
            </a:pPr>
            <a:r>
              <a:rPr lang="en-US" sz="4000" dirty="0">
                <a:solidFill>
                  <a:schemeClr val="tx1"/>
                </a:solidFill>
                <a:hlinkClick r:id="rId4"/>
              </a:rPr>
              <a:t>http://htmlcolorcodes.com/color-picker/</a:t>
            </a:r>
            <a:endParaRPr lang="en-US" sz="4000" dirty="0">
              <a:solidFill>
                <a:schemeClr val="tx1"/>
              </a:solidFill>
            </a:endParaRPr>
          </a:p>
        </p:txBody>
      </p:sp>
    </p:spTree>
    <p:extLst>
      <p:ext uri="{BB962C8B-B14F-4D97-AF65-F5344CB8AC3E}">
        <p14:creationId xmlns:p14="http://schemas.microsoft.com/office/powerpoint/2010/main" val="34310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828628" cy="844605"/>
          </a:xfrm>
        </p:spPr>
        <p:txBody>
          <a:bodyPr>
            <a:normAutofit/>
          </a:bodyPr>
          <a:lstStyle/>
          <a:p>
            <a:r>
              <a:rPr lang="en-US" sz="4400" dirty="0"/>
              <a:t>Assignment</a:t>
            </a:r>
          </a:p>
        </p:txBody>
      </p:sp>
      <p:sp>
        <p:nvSpPr>
          <p:cNvPr id="14" name="Content Placeholder 13"/>
          <p:cNvSpPr>
            <a:spLocks noGrp="1"/>
          </p:cNvSpPr>
          <p:nvPr>
            <p:ph idx="1"/>
          </p:nvPr>
        </p:nvSpPr>
        <p:spPr>
          <a:xfrm>
            <a:off x="500063" y="1311966"/>
            <a:ext cx="11101387" cy="4717614"/>
          </a:xfrm>
        </p:spPr>
        <p:txBody>
          <a:bodyPr>
            <a:normAutofit lnSpcReduction="10000"/>
          </a:bodyPr>
          <a:lstStyle/>
          <a:p>
            <a:pPr marL="274320" lvl="1">
              <a:lnSpc>
                <a:spcPct val="110000"/>
              </a:lnSpc>
              <a:spcBef>
                <a:spcPts val="1800"/>
              </a:spcBef>
              <a:buFont typeface="Wingdings" panose="05000000000000000000" pitchFamily="2" charset="2"/>
              <a:buChar char="Ø"/>
            </a:pPr>
            <a:r>
              <a:rPr lang="en-US" sz="4400" dirty="0">
                <a:solidFill>
                  <a:schemeClr val="tx1"/>
                </a:solidFill>
              </a:rPr>
              <a:t>Task:</a:t>
            </a:r>
          </a:p>
          <a:p>
            <a:pPr lvl="1">
              <a:buFont typeface="Wingdings" panose="05000000000000000000" pitchFamily="2" charset="2"/>
              <a:buChar char="v"/>
            </a:pPr>
            <a:r>
              <a:rPr lang="en-US" sz="3100" dirty="0">
                <a:solidFill>
                  <a:schemeClr val="tx1"/>
                </a:solidFill>
              </a:rPr>
              <a:t>After reading the assignment, use the Color Calculator at </a:t>
            </a:r>
            <a:r>
              <a:rPr lang="en-US" sz="3200" dirty="0">
                <a:solidFill>
                  <a:schemeClr val="tx1"/>
                </a:solidFill>
              </a:rPr>
              <a:t>www.sessions.edu </a:t>
            </a:r>
            <a:r>
              <a:rPr lang="en-US" sz="3100" dirty="0">
                <a:solidFill>
                  <a:schemeClr val="tx1"/>
                </a:solidFill>
              </a:rPr>
              <a:t>to design what you think would be an appealing color scheme for a webpage or website.</a:t>
            </a:r>
            <a:br>
              <a:rPr lang="en-US" sz="3100" dirty="0">
                <a:solidFill>
                  <a:schemeClr val="tx1"/>
                </a:solidFill>
              </a:rPr>
            </a:br>
            <a:endParaRPr lang="en-US" sz="3100" dirty="0">
              <a:solidFill>
                <a:schemeClr val="tx1"/>
              </a:solidFill>
            </a:endParaRPr>
          </a:p>
          <a:p>
            <a:pPr lvl="1">
              <a:buFont typeface="Wingdings" panose="05000000000000000000" pitchFamily="2" charset="2"/>
              <a:buChar char="v"/>
            </a:pPr>
            <a:r>
              <a:rPr lang="en-US" sz="3100" dirty="0">
                <a:solidFill>
                  <a:schemeClr val="tx1"/>
                </a:solidFill>
              </a:rPr>
              <a:t>Choose one color and a harmony that includes at least two more colors.</a:t>
            </a:r>
            <a:br>
              <a:rPr lang="en-US" sz="3100" dirty="0">
                <a:solidFill>
                  <a:schemeClr val="tx1"/>
                </a:solidFill>
              </a:rPr>
            </a:br>
            <a:endParaRPr lang="en-US" sz="3100" dirty="0">
              <a:solidFill>
                <a:schemeClr val="tx1"/>
              </a:solidFill>
            </a:endParaRPr>
          </a:p>
          <a:p>
            <a:pPr lvl="1">
              <a:buFont typeface="Wingdings" panose="05000000000000000000" pitchFamily="2" charset="2"/>
              <a:buChar char="v"/>
            </a:pPr>
            <a:r>
              <a:rPr lang="en-US" sz="3100" dirty="0">
                <a:solidFill>
                  <a:schemeClr val="tx1"/>
                </a:solidFill>
              </a:rPr>
              <a:t>Follow the directions to “Get Color Scheme” and use that information for the assignment below.</a:t>
            </a:r>
            <a:endParaRPr lang="en-US" sz="4000" dirty="0">
              <a:solidFill>
                <a:schemeClr val="tx1"/>
              </a:solidFill>
            </a:endParaRPr>
          </a:p>
        </p:txBody>
      </p:sp>
    </p:spTree>
    <p:extLst>
      <p:ext uri="{BB962C8B-B14F-4D97-AF65-F5344CB8AC3E}">
        <p14:creationId xmlns:p14="http://schemas.microsoft.com/office/powerpoint/2010/main" val="136466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741170" y="466332"/>
            <a:ext cx="9828628" cy="844605"/>
          </a:xfrm>
        </p:spPr>
        <p:txBody>
          <a:bodyPr>
            <a:normAutofit/>
          </a:bodyPr>
          <a:lstStyle/>
          <a:p>
            <a:r>
              <a:rPr lang="en-US" sz="4400" dirty="0"/>
              <a:t>Assignment: My Color Scheme</a:t>
            </a:r>
          </a:p>
        </p:txBody>
      </p:sp>
      <p:pic>
        <p:nvPicPr>
          <p:cNvPr id="5" name="Content Placeholder 4">
            <a:extLst>
              <a:ext uri="{FF2B5EF4-FFF2-40B4-BE49-F238E27FC236}">
                <a16:creationId xmlns:a16="http://schemas.microsoft.com/office/drawing/2014/main" id="{CE52AE67-850D-544B-BF84-A3AFAC0DC17B}"/>
              </a:ext>
            </a:extLst>
          </p:cNvPr>
          <p:cNvPicPr>
            <a:picLocks noGrp="1" noChangeAspect="1"/>
          </p:cNvPicPr>
          <p:nvPr>
            <p:ph idx="1"/>
          </p:nvPr>
        </p:nvPicPr>
        <p:blipFill>
          <a:blip r:embed="rId3"/>
          <a:stretch>
            <a:fillRect/>
          </a:stretch>
        </p:blipFill>
        <p:spPr>
          <a:xfrm>
            <a:off x="2040716" y="1841865"/>
            <a:ext cx="7630882" cy="4127500"/>
          </a:xfrm>
        </p:spPr>
      </p:pic>
    </p:spTree>
    <p:extLst>
      <p:ext uri="{BB962C8B-B14F-4D97-AF65-F5344CB8AC3E}">
        <p14:creationId xmlns:p14="http://schemas.microsoft.com/office/powerpoint/2010/main" val="403817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79863" y="340822"/>
            <a:ext cx="9828628" cy="693783"/>
          </a:xfrm>
        </p:spPr>
        <p:txBody>
          <a:bodyPr>
            <a:normAutofit fontScale="90000"/>
          </a:bodyPr>
          <a:lstStyle/>
          <a:p>
            <a:r>
              <a:rPr lang="en-US" sz="4400" dirty="0"/>
              <a:t>Add to your Favorites</a:t>
            </a:r>
          </a:p>
        </p:txBody>
      </p:sp>
      <p:sp>
        <p:nvSpPr>
          <p:cNvPr id="14" name="Content Placeholder 13"/>
          <p:cNvSpPr>
            <a:spLocks noGrp="1"/>
          </p:cNvSpPr>
          <p:nvPr>
            <p:ph idx="1"/>
          </p:nvPr>
        </p:nvSpPr>
        <p:spPr>
          <a:xfrm>
            <a:off x="729409" y="1407886"/>
            <a:ext cx="10956174" cy="4833257"/>
          </a:xfrm>
        </p:spPr>
        <p:txBody>
          <a:bodyPr>
            <a:normAutofit fontScale="47500" lnSpcReduction="20000"/>
          </a:bodyPr>
          <a:lstStyle/>
          <a:p>
            <a:pPr marL="274320" lvl="1">
              <a:lnSpc>
                <a:spcPct val="110000"/>
              </a:lnSpc>
              <a:spcBef>
                <a:spcPts val="1800"/>
              </a:spcBef>
              <a:buFont typeface="Wingdings" panose="05000000000000000000" pitchFamily="2" charset="2"/>
              <a:buChar char="Ø"/>
            </a:pPr>
            <a:r>
              <a:rPr lang="en-US" sz="6400" dirty="0">
                <a:solidFill>
                  <a:schemeClr val="tx1"/>
                </a:solidFill>
              </a:rPr>
              <a:t>Online color pickers</a:t>
            </a:r>
          </a:p>
          <a:p>
            <a:pPr lvl="1">
              <a:buFont typeface="Wingdings" panose="05000000000000000000" pitchFamily="2" charset="2"/>
              <a:buChar char="v"/>
            </a:pPr>
            <a:r>
              <a:rPr lang="en-US" sz="4000" dirty="0">
                <a:solidFill>
                  <a:schemeClr val="tx1"/>
                </a:solidFill>
                <a:hlinkClick r:id="rId3"/>
              </a:rPr>
              <a:t>https://www.w3schools.com/colors/colors_picker.asp</a:t>
            </a:r>
            <a:endParaRPr lang="en-US" sz="4000" dirty="0">
              <a:solidFill>
                <a:schemeClr val="tx1"/>
              </a:solidFill>
            </a:endParaRPr>
          </a:p>
          <a:p>
            <a:pPr lvl="1">
              <a:buFont typeface="Wingdings" panose="05000000000000000000" pitchFamily="2" charset="2"/>
              <a:buChar char="v"/>
            </a:pPr>
            <a:r>
              <a:rPr lang="en-US" sz="4000" dirty="0">
                <a:solidFill>
                  <a:schemeClr val="tx1"/>
                </a:solidFill>
                <a:hlinkClick r:id="rId4"/>
              </a:rPr>
              <a:t>https://developer.mozilla.org/en-US/docs/Web/CSS/CSS_Colors/Color_picker_tool</a:t>
            </a:r>
            <a:endParaRPr lang="en-US" sz="4000" dirty="0">
              <a:solidFill>
                <a:schemeClr val="tx1"/>
              </a:solidFill>
            </a:endParaRPr>
          </a:p>
          <a:p>
            <a:pPr lvl="1">
              <a:buFont typeface="Wingdings" panose="05000000000000000000" pitchFamily="2" charset="2"/>
              <a:buChar char="v"/>
            </a:pPr>
            <a:r>
              <a:rPr lang="en-US" sz="4000" dirty="0">
                <a:solidFill>
                  <a:schemeClr val="tx1"/>
                </a:solidFill>
                <a:hlinkClick r:id="rId5"/>
              </a:rPr>
              <a:t>http://htmlcolorcodes.com/color-picker/</a:t>
            </a:r>
            <a:endParaRPr lang="en-US" sz="4000" dirty="0">
              <a:solidFill>
                <a:schemeClr val="tx1"/>
              </a:solidFill>
            </a:endParaRPr>
          </a:p>
          <a:p>
            <a:pPr marL="274320" lvl="1">
              <a:lnSpc>
                <a:spcPct val="110000"/>
              </a:lnSpc>
              <a:spcBef>
                <a:spcPts val="1800"/>
              </a:spcBef>
              <a:buFont typeface="Wingdings" panose="05000000000000000000" pitchFamily="2" charset="2"/>
              <a:buChar char="Ø"/>
            </a:pPr>
            <a:r>
              <a:rPr lang="en-US" sz="6400" dirty="0">
                <a:solidFill>
                  <a:schemeClr val="tx1"/>
                </a:solidFill>
              </a:rPr>
              <a:t>Online color schemes</a:t>
            </a:r>
          </a:p>
          <a:p>
            <a:pPr lvl="1">
              <a:buFont typeface="Wingdings" panose="05000000000000000000" pitchFamily="2" charset="2"/>
              <a:buChar char="v"/>
            </a:pPr>
            <a:r>
              <a:rPr lang="en-US" sz="4000" dirty="0">
                <a:solidFill>
                  <a:schemeClr val="tx1"/>
                </a:solidFill>
                <a:hlinkClick r:id="rId6"/>
              </a:rPr>
              <a:t>http://paletton.com/#uid=1000u0kllllaFw0g0qFqFg0w0aF</a:t>
            </a:r>
            <a:endParaRPr lang="en-US" sz="4000" dirty="0">
              <a:solidFill>
                <a:schemeClr val="tx1"/>
              </a:solidFill>
            </a:endParaRPr>
          </a:p>
          <a:p>
            <a:pPr lvl="1">
              <a:buFont typeface="Wingdings" panose="05000000000000000000" pitchFamily="2" charset="2"/>
              <a:buChar char="v"/>
            </a:pPr>
            <a:r>
              <a:rPr lang="en-US" sz="4000" dirty="0">
                <a:solidFill>
                  <a:schemeClr val="tx1"/>
                </a:solidFill>
                <a:hlinkClick r:id="rId7"/>
              </a:rPr>
              <a:t>https://www.sessions.edu/color-calculator/</a:t>
            </a:r>
            <a:endParaRPr lang="en-US" sz="4000" dirty="0">
              <a:solidFill>
                <a:schemeClr val="tx1"/>
              </a:solidFill>
            </a:endParaRPr>
          </a:p>
          <a:p>
            <a:pPr marL="274320" lvl="1">
              <a:lnSpc>
                <a:spcPct val="110000"/>
              </a:lnSpc>
              <a:spcBef>
                <a:spcPts val="1800"/>
              </a:spcBef>
              <a:buFont typeface="Wingdings" panose="05000000000000000000" pitchFamily="2" charset="2"/>
              <a:buChar char="Ø"/>
            </a:pPr>
            <a:r>
              <a:rPr lang="en-US" sz="6400" dirty="0">
                <a:solidFill>
                  <a:schemeClr val="tx1"/>
                </a:solidFill>
              </a:rPr>
              <a:t>Color tutorials</a:t>
            </a:r>
            <a:endParaRPr lang="en-US" sz="4000" dirty="0">
              <a:solidFill>
                <a:schemeClr val="tx1"/>
              </a:solidFill>
              <a:hlinkClick r:id="rId8"/>
            </a:endParaRPr>
          </a:p>
          <a:p>
            <a:pPr lvl="1">
              <a:buFont typeface="Wingdings" panose="05000000000000000000" pitchFamily="2" charset="2"/>
              <a:buChar char="v"/>
            </a:pPr>
            <a:r>
              <a:rPr lang="en-US" sz="4000" dirty="0">
                <a:solidFill>
                  <a:schemeClr val="tx1"/>
                </a:solidFill>
                <a:hlinkClick r:id="rId8"/>
              </a:rPr>
              <a:t>https://www.w3schools.com/colors/default.asp</a:t>
            </a:r>
            <a:endParaRPr lang="en-US" sz="4000" dirty="0">
              <a:solidFill>
                <a:schemeClr val="tx1"/>
              </a:solidFill>
            </a:endParaRPr>
          </a:p>
          <a:p>
            <a:pPr lvl="1">
              <a:buFont typeface="Wingdings" panose="05000000000000000000" pitchFamily="2" charset="2"/>
              <a:buChar char="v"/>
            </a:pPr>
            <a:r>
              <a:rPr lang="en-US" sz="4000" dirty="0">
                <a:solidFill>
                  <a:schemeClr val="tx1"/>
                </a:solidFill>
                <a:hlinkClick r:id="rId9"/>
              </a:rPr>
              <a:t>https://webdesign.tutsplus.com/articles/an-introduction-to-color-theory-for-web-designers--webdesign-1437</a:t>
            </a:r>
            <a:endParaRPr lang="en-US" sz="4000" dirty="0">
              <a:solidFill>
                <a:schemeClr val="tx1"/>
              </a:solidFill>
            </a:endParaRPr>
          </a:p>
          <a:p>
            <a:pPr lvl="1">
              <a:buFont typeface="Wingdings" panose="05000000000000000000" pitchFamily="2" charset="2"/>
              <a:buChar char="Ø"/>
            </a:pPr>
            <a:endParaRPr lang="en-US" sz="4000" dirty="0">
              <a:solidFill>
                <a:schemeClr val="tx1"/>
              </a:solidFill>
            </a:endParaRPr>
          </a:p>
        </p:txBody>
      </p:sp>
    </p:spTree>
    <p:extLst>
      <p:ext uri="{BB962C8B-B14F-4D97-AF65-F5344CB8AC3E}">
        <p14:creationId xmlns:p14="http://schemas.microsoft.com/office/powerpoint/2010/main" val="239198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Lesson Objectives 1 – using color!</a:t>
            </a:r>
          </a:p>
        </p:txBody>
      </p:sp>
      <p:sp>
        <p:nvSpPr>
          <p:cNvPr id="14" name="Content Placeholder 13"/>
          <p:cNvSpPr>
            <a:spLocks noGrp="1"/>
          </p:cNvSpPr>
          <p:nvPr>
            <p:ph idx="1"/>
          </p:nvPr>
        </p:nvSpPr>
        <p:spPr>
          <a:xfrm>
            <a:off x="1341120" y="2077483"/>
            <a:ext cx="9509760" cy="4127627"/>
          </a:xfrm>
        </p:spPr>
        <p:txBody>
          <a:bodyPr>
            <a:noAutofit/>
          </a:bodyPr>
          <a:lstStyle/>
          <a:p>
            <a:pPr>
              <a:buFont typeface="Wingdings" panose="05000000000000000000" pitchFamily="2" charset="2"/>
              <a:buChar char="Ø"/>
            </a:pPr>
            <a:r>
              <a:rPr lang="en-US" sz="4000" dirty="0">
                <a:solidFill>
                  <a:schemeClr val="tx1"/>
                </a:solidFill>
              </a:rPr>
              <a:t>Understanding RGB and Alpha</a:t>
            </a:r>
          </a:p>
          <a:p>
            <a:pPr>
              <a:buFont typeface="Wingdings" panose="05000000000000000000" pitchFamily="2" charset="2"/>
              <a:buChar char="Ø"/>
            </a:pPr>
            <a:r>
              <a:rPr lang="en-US" sz="4000" dirty="0">
                <a:solidFill>
                  <a:schemeClr val="tx1"/>
                </a:solidFill>
              </a:rPr>
              <a:t>The color wheel and harmonies</a:t>
            </a:r>
          </a:p>
          <a:p>
            <a:pPr>
              <a:buFont typeface="Wingdings" panose="05000000000000000000" pitchFamily="2" charset="2"/>
              <a:buChar char="Ø"/>
            </a:pPr>
            <a:r>
              <a:rPr lang="en-US" sz="4000" dirty="0">
                <a:solidFill>
                  <a:schemeClr val="tx1"/>
                </a:solidFill>
              </a:rPr>
              <a:t>Contrast and brightness</a:t>
            </a:r>
          </a:p>
          <a:p>
            <a:pPr>
              <a:buFont typeface="Wingdings" panose="05000000000000000000" pitchFamily="2" charset="2"/>
              <a:buChar char="Ø"/>
            </a:pPr>
            <a:r>
              <a:rPr lang="en-US" sz="4000" dirty="0">
                <a:solidFill>
                  <a:schemeClr val="tx1"/>
                </a:solidFill>
              </a:rPr>
              <a:t>Shades, tints and tones</a:t>
            </a:r>
          </a:p>
          <a:p>
            <a:pPr>
              <a:buFont typeface="Wingdings" panose="05000000000000000000" pitchFamily="2" charset="2"/>
              <a:buChar char="Ø"/>
            </a:pPr>
            <a:r>
              <a:rPr lang="en-US" sz="4000" dirty="0">
                <a:solidFill>
                  <a:schemeClr val="tx1"/>
                </a:solidFill>
              </a:rPr>
              <a:t>Hue, saturation and opacity</a:t>
            </a:r>
          </a:p>
        </p:txBody>
      </p:sp>
    </p:spTree>
    <p:extLst>
      <p:ext uri="{BB962C8B-B14F-4D97-AF65-F5344CB8AC3E}">
        <p14:creationId xmlns:p14="http://schemas.microsoft.com/office/powerpoint/2010/main" val="91533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The RGB Color Model</a:t>
            </a:r>
          </a:p>
        </p:txBody>
      </p:sp>
      <p:sp>
        <p:nvSpPr>
          <p:cNvPr id="14" name="Content Placeholder 13"/>
          <p:cNvSpPr>
            <a:spLocks noGrp="1"/>
          </p:cNvSpPr>
          <p:nvPr>
            <p:ph idx="1"/>
          </p:nvPr>
        </p:nvSpPr>
        <p:spPr>
          <a:xfrm>
            <a:off x="1341120" y="1413165"/>
            <a:ext cx="9509760" cy="4791946"/>
          </a:xfrm>
        </p:spPr>
        <p:txBody>
          <a:bodyPr>
            <a:noAutofit/>
          </a:bodyPr>
          <a:lstStyle/>
          <a:p>
            <a:pPr>
              <a:buFont typeface="Wingdings" panose="05000000000000000000" pitchFamily="2" charset="2"/>
              <a:buChar char="Ø"/>
            </a:pPr>
            <a:r>
              <a:rPr lang="en-US" sz="4000" dirty="0">
                <a:solidFill>
                  <a:schemeClr val="tx1"/>
                </a:solidFill>
              </a:rPr>
              <a:t>RGB – combines red, green and blue</a:t>
            </a:r>
          </a:p>
          <a:p>
            <a:pPr>
              <a:buFont typeface="Wingdings" panose="05000000000000000000" pitchFamily="2" charset="2"/>
              <a:buChar char="Ø"/>
            </a:pPr>
            <a:r>
              <a:rPr lang="en-US" sz="4000" dirty="0">
                <a:solidFill>
                  <a:schemeClr val="tx1"/>
                </a:solidFill>
              </a:rPr>
              <a:t>Created for electronic devices</a:t>
            </a:r>
          </a:p>
          <a:p>
            <a:pPr lvl="3">
              <a:buFont typeface="Wingdings" panose="05000000000000000000" pitchFamily="2" charset="2"/>
              <a:buChar char="ü"/>
            </a:pPr>
            <a:r>
              <a:rPr lang="en-US" sz="3400" dirty="0">
                <a:solidFill>
                  <a:schemeClr val="tx1"/>
                </a:solidFill>
              </a:rPr>
              <a:t>LCD’s &amp; TV’s</a:t>
            </a:r>
          </a:p>
          <a:p>
            <a:pPr lvl="3">
              <a:buFont typeface="Wingdings" panose="05000000000000000000" pitchFamily="2" charset="2"/>
              <a:buChar char="ü"/>
            </a:pPr>
            <a:r>
              <a:rPr lang="en-US" sz="3400" dirty="0">
                <a:solidFill>
                  <a:schemeClr val="tx1"/>
                </a:solidFill>
              </a:rPr>
              <a:t>Cameras &amp; scanners</a:t>
            </a:r>
          </a:p>
          <a:p>
            <a:pPr lvl="3">
              <a:buFont typeface="Wingdings" panose="05000000000000000000" pitchFamily="2" charset="2"/>
              <a:buChar char="ü"/>
            </a:pPr>
            <a:r>
              <a:rPr lang="en-US" sz="3400" dirty="0">
                <a:solidFill>
                  <a:schemeClr val="tx1"/>
                </a:solidFill>
              </a:rPr>
              <a:t>Input &amp; output devices</a:t>
            </a:r>
          </a:p>
          <a:p>
            <a:pPr>
              <a:buFont typeface="Wingdings" panose="05000000000000000000" pitchFamily="2" charset="2"/>
              <a:buChar char="Ø"/>
            </a:pPr>
            <a:r>
              <a:rPr lang="en-US" sz="4000" dirty="0">
                <a:solidFill>
                  <a:schemeClr val="tx1"/>
                </a:solidFill>
              </a:rPr>
              <a:t>An “additive” color model</a:t>
            </a:r>
          </a:p>
          <a:p>
            <a:pPr lvl="3">
              <a:buFont typeface="Wingdings" panose="05000000000000000000" pitchFamily="2" charset="2"/>
              <a:buChar char="ü"/>
            </a:pPr>
            <a:r>
              <a:rPr lang="en-US" sz="3400" dirty="0">
                <a:solidFill>
                  <a:schemeClr val="tx1"/>
                </a:solidFill>
              </a:rPr>
              <a:t>Mixes the RGB primary colors</a:t>
            </a:r>
          </a:p>
        </p:txBody>
      </p:sp>
    </p:spTree>
    <p:extLst>
      <p:ext uri="{BB962C8B-B14F-4D97-AF65-F5344CB8AC3E}">
        <p14:creationId xmlns:p14="http://schemas.microsoft.com/office/powerpoint/2010/main" val="413871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pPr algn="ctr"/>
            <a:r>
              <a:rPr lang="en-US" sz="4400" dirty="0"/>
              <a:t>The RGB Color vs. CYM Color</a:t>
            </a:r>
          </a:p>
        </p:txBody>
      </p:sp>
      <p:sp>
        <p:nvSpPr>
          <p:cNvPr id="14" name="Content Placeholder 13"/>
          <p:cNvSpPr>
            <a:spLocks noGrp="1"/>
          </p:cNvSpPr>
          <p:nvPr>
            <p:ph idx="1"/>
          </p:nvPr>
        </p:nvSpPr>
        <p:spPr>
          <a:xfrm>
            <a:off x="1341120" y="1179443"/>
            <a:ext cx="9509760" cy="553934"/>
          </a:xfrm>
        </p:spPr>
        <p:txBody>
          <a:bodyPr>
            <a:noAutofit/>
          </a:bodyPr>
          <a:lstStyle/>
          <a:p>
            <a:pPr>
              <a:buFont typeface="Wingdings" panose="05000000000000000000" pitchFamily="2" charset="2"/>
              <a:buChar char="Ø"/>
            </a:pPr>
            <a:r>
              <a:rPr lang="en-US" sz="3400" dirty="0">
                <a:solidFill>
                  <a:schemeClr val="tx1"/>
                </a:solidFill>
              </a:rPr>
              <a:t>Additive 		   vs. 		Subtractive</a:t>
            </a:r>
          </a:p>
        </p:txBody>
      </p:sp>
      <p:pic>
        <p:nvPicPr>
          <p:cNvPr id="2" name="Picture 1">
            <a:extLst>
              <a:ext uri="{FF2B5EF4-FFF2-40B4-BE49-F238E27FC236}">
                <a16:creationId xmlns:a16="http://schemas.microsoft.com/office/drawing/2014/main" id="{F1D5AA60-F03B-4962-9289-1AF5EC6E88EF}"/>
              </a:ext>
            </a:extLst>
          </p:cNvPr>
          <p:cNvPicPr>
            <a:picLocks noChangeAspect="1"/>
          </p:cNvPicPr>
          <p:nvPr/>
        </p:nvPicPr>
        <p:blipFill>
          <a:blip r:embed="rId3"/>
          <a:stretch>
            <a:fillRect/>
          </a:stretch>
        </p:blipFill>
        <p:spPr>
          <a:xfrm>
            <a:off x="7319211" y="1733377"/>
            <a:ext cx="3810000" cy="3810000"/>
          </a:xfrm>
          <a:prstGeom prst="rect">
            <a:avLst/>
          </a:prstGeom>
        </p:spPr>
      </p:pic>
      <p:sp>
        <p:nvSpPr>
          <p:cNvPr id="3" name="TextBox 2">
            <a:extLst>
              <a:ext uri="{FF2B5EF4-FFF2-40B4-BE49-F238E27FC236}">
                <a16:creationId xmlns:a16="http://schemas.microsoft.com/office/drawing/2014/main" id="{E0440C78-9301-4265-814C-8118DF656AD5}"/>
              </a:ext>
            </a:extLst>
          </p:cNvPr>
          <p:cNvSpPr txBox="1"/>
          <p:nvPr/>
        </p:nvSpPr>
        <p:spPr>
          <a:xfrm>
            <a:off x="8863264" y="3357199"/>
            <a:ext cx="569494" cy="830997"/>
          </a:xfrm>
          <a:prstGeom prst="rect">
            <a:avLst/>
          </a:prstGeom>
          <a:no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K</a:t>
            </a:r>
          </a:p>
        </p:txBody>
      </p:sp>
      <p:sp>
        <p:nvSpPr>
          <p:cNvPr id="4" name="Rectangle 3">
            <a:extLst>
              <a:ext uri="{FF2B5EF4-FFF2-40B4-BE49-F238E27FC236}">
                <a16:creationId xmlns:a16="http://schemas.microsoft.com/office/drawing/2014/main" id="{25F28C1B-B6DB-4682-BDC2-C23B216BF775}"/>
              </a:ext>
            </a:extLst>
          </p:cNvPr>
          <p:cNvSpPr/>
          <p:nvPr/>
        </p:nvSpPr>
        <p:spPr>
          <a:xfrm>
            <a:off x="1022684" y="1757440"/>
            <a:ext cx="3850106" cy="381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50" name="Picture 2" descr="https://upload.wikimedia.org/wikipedia/commons/thumb/c/c2/AdditiveColor.svg/400px-AdditiveColor.svg.png">
            <a:extLst>
              <a:ext uri="{FF2B5EF4-FFF2-40B4-BE49-F238E27FC236}">
                <a16:creationId xmlns:a16="http://schemas.microsoft.com/office/drawing/2014/main" id="{8C48E5D1-FEA0-4FA3-8E9B-3EC5CA8A3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790" y="175744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hlinkClick r:id="rId5"/>
            <a:extLst>
              <a:ext uri="{FF2B5EF4-FFF2-40B4-BE49-F238E27FC236}">
                <a16:creationId xmlns:a16="http://schemas.microsoft.com/office/drawing/2014/main" id="{E0179568-0141-43FB-9E34-9F0A7CAFC598}"/>
              </a:ext>
            </a:extLst>
          </p:cNvPr>
          <p:cNvSpPr/>
          <p:nvPr/>
        </p:nvSpPr>
        <p:spPr>
          <a:xfrm>
            <a:off x="2225842" y="5702969"/>
            <a:ext cx="7375357" cy="697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Additive and subtractive color models</a:t>
            </a:r>
          </a:p>
        </p:txBody>
      </p:sp>
    </p:spTree>
    <p:extLst>
      <p:ext uri="{BB962C8B-B14F-4D97-AF65-F5344CB8AC3E}">
        <p14:creationId xmlns:p14="http://schemas.microsoft.com/office/powerpoint/2010/main" val="48907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RGB Color Standard</a:t>
            </a:r>
          </a:p>
        </p:txBody>
      </p:sp>
      <p:sp>
        <p:nvSpPr>
          <p:cNvPr id="14" name="Content Placeholder 13"/>
          <p:cNvSpPr>
            <a:spLocks noGrp="1"/>
          </p:cNvSpPr>
          <p:nvPr>
            <p:ph idx="1"/>
          </p:nvPr>
        </p:nvSpPr>
        <p:spPr>
          <a:xfrm>
            <a:off x="897775" y="1862051"/>
            <a:ext cx="10324407" cy="4343060"/>
          </a:xfrm>
        </p:spPr>
        <p:txBody>
          <a:bodyPr>
            <a:noAutofit/>
          </a:bodyPr>
          <a:lstStyle/>
          <a:p>
            <a:pPr>
              <a:buFont typeface="Wingdings" panose="05000000000000000000" pitchFamily="2" charset="2"/>
              <a:buChar char="Ø"/>
            </a:pPr>
            <a:r>
              <a:rPr lang="en-US" sz="4400" dirty="0">
                <a:solidFill>
                  <a:schemeClr val="tx1"/>
                </a:solidFill>
              </a:rPr>
              <a:t>Values between 0 – 255 for each color</a:t>
            </a:r>
          </a:p>
          <a:p>
            <a:pPr>
              <a:buFont typeface="Wingdings" panose="05000000000000000000" pitchFamily="2" charset="2"/>
              <a:buChar char="Ø"/>
            </a:pPr>
            <a:r>
              <a:rPr lang="en-US" sz="4400" dirty="0">
                <a:solidFill>
                  <a:schemeClr val="tx1"/>
                </a:solidFill>
              </a:rPr>
              <a:t>256 * 256 * 256 = 16,777,216 colors</a:t>
            </a:r>
          </a:p>
          <a:p>
            <a:pPr>
              <a:buFont typeface="Wingdings" panose="05000000000000000000" pitchFamily="2" charset="2"/>
              <a:buChar char="Ø"/>
            </a:pPr>
            <a:r>
              <a:rPr lang="en-US" sz="4400" dirty="0">
                <a:solidFill>
                  <a:schemeClr val="tx1"/>
                </a:solidFill>
              </a:rPr>
              <a:t>Web designers available palette</a:t>
            </a:r>
          </a:p>
          <a:p>
            <a:pPr>
              <a:buFont typeface="Wingdings" panose="05000000000000000000" pitchFamily="2" charset="2"/>
              <a:buChar char="Ø"/>
            </a:pPr>
            <a:r>
              <a:rPr lang="en-US" sz="4400" dirty="0">
                <a:solidFill>
                  <a:schemeClr val="tx1"/>
                </a:solidFill>
              </a:rPr>
              <a:t>Specified in CSS (not HTML)</a:t>
            </a:r>
          </a:p>
        </p:txBody>
      </p:sp>
    </p:spTree>
    <p:extLst>
      <p:ext uri="{BB962C8B-B14F-4D97-AF65-F5344CB8AC3E}">
        <p14:creationId xmlns:p14="http://schemas.microsoft.com/office/powerpoint/2010/main" val="422581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RGB Values</a:t>
            </a:r>
          </a:p>
        </p:txBody>
      </p:sp>
      <p:sp>
        <p:nvSpPr>
          <p:cNvPr id="14" name="Content Placeholder 13"/>
          <p:cNvSpPr>
            <a:spLocks noGrp="1"/>
          </p:cNvSpPr>
          <p:nvPr>
            <p:ph idx="1"/>
          </p:nvPr>
        </p:nvSpPr>
        <p:spPr>
          <a:xfrm>
            <a:off x="897775" y="1379913"/>
            <a:ext cx="10324407" cy="4825198"/>
          </a:xfrm>
        </p:spPr>
        <p:txBody>
          <a:bodyPr>
            <a:noAutofit/>
          </a:bodyPr>
          <a:lstStyle/>
          <a:p>
            <a:pPr>
              <a:buFont typeface="Wingdings" panose="05000000000000000000" pitchFamily="2" charset="2"/>
              <a:buChar char="Ø"/>
            </a:pPr>
            <a:r>
              <a:rPr lang="en-US" sz="4400" dirty="0">
                <a:solidFill>
                  <a:schemeClr val="tx1"/>
                </a:solidFill>
              </a:rPr>
              <a:t>Individual colors (red, green, blue)</a:t>
            </a:r>
          </a:p>
          <a:p>
            <a:pPr lvl="3">
              <a:buFont typeface="Wingdings" panose="05000000000000000000" pitchFamily="2" charset="2"/>
              <a:buChar char="ü"/>
            </a:pPr>
            <a:r>
              <a:rPr lang="en-US" sz="3800" dirty="0">
                <a:solidFill>
                  <a:schemeClr val="tx1"/>
                </a:solidFill>
              </a:rPr>
              <a:t>0 = </a:t>
            </a:r>
            <a:r>
              <a:rPr lang="en-US" sz="3800" b="1" dirty="0">
                <a:solidFill>
                  <a:schemeClr val="tx1"/>
                </a:solidFill>
              </a:rPr>
              <a:t>none</a:t>
            </a:r>
            <a:r>
              <a:rPr lang="en-US" sz="3800" dirty="0">
                <a:solidFill>
                  <a:schemeClr val="tx1"/>
                </a:solidFill>
              </a:rPr>
              <a:t> of that color</a:t>
            </a:r>
          </a:p>
          <a:p>
            <a:pPr lvl="3">
              <a:buFont typeface="Wingdings" panose="05000000000000000000" pitchFamily="2" charset="2"/>
              <a:buChar char="ü"/>
            </a:pPr>
            <a:r>
              <a:rPr lang="en-US" sz="3800" dirty="0">
                <a:solidFill>
                  <a:schemeClr val="tx1"/>
                </a:solidFill>
              </a:rPr>
              <a:t>255 = </a:t>
            </a:r>
            <a:r>
              <a:rPr lang="en-US" sz="3800" b="1" dirty="0">
                <a:solidFill>
                  <a:schemeClr val="tx1"/>
                </a:solidFill>
              </a:rPr>
              <a:t>all</a:t>
            </a:r>
            <a:r>
              <a:rPr lang="en-US" sz="3800" dirty="0">
                <a:solidFill>
                  <a:schemeClr val="tx1"/>
                </a:solidFill>
              </a:rPr>
              <a:t> of that color</a:t>
            </a:r>
          </a:p>
          <a:p>
            <a:pPr>
              <a:buFont typeface="Wingdings" panose="05000000000000000000" pitchFamily="2" charset="2"/>
              <a:buChar char="Ø"/>
            </a:pPr>
            <a:r>
              <a:rPr lang="en-US" sz="4400" dirty="0">
                <a:solidFill>
                  <a:schemeClr val="tx1"/>
                </a:solidFill>
              </a:rPr>
              <a:t>Therefore:</a:t>
            </a:r>
          </a:p>
          <a:p>
            <a:pPr lvl="3">
              <a:buFont typeface="Wingdings" panose="05000000000000000000" pitchFamily="2" charset="2"/>
              <a:buChar char="ü"/>
            </a:pPr>
            <a:r>
              <a:rPr lang="en-US" sz="3800" dirty="0">
                <a:solidFill>
                  <a:schemeClr val="tx1"/>
                </a:solidFill>
              </a:rPr>
              <a:t>RGB(0, 0, 0) produces </a:t>
            </a:r>
          </a:p>
          <a:p>
            <a:pPr lvl="3">
              <a:buFont typeface="Wingdings" panose="05000000000000000000" pitchFamily="2" charset="2"/>
              <a:buChar char="ü"/>
            </a:pPr>
            <a:r>
              <a:rPr lang="en-US" sz="4000" dirty="0">
                <a:solidFill>
                  <a:schemeClr val="tx1"/>
                </a:solidFill>
              </a:rPr>
              <a:t>RGB(255, 255, 255) produces </a:t>
            </a:r>
          </a:p>
          <a:p>
            <a:pPr lvl="3">
              <a:buFont typeface="Wingdings" panose="05000000000000000000" pitchFamily="2" charset="2"/>
              <a:buChar char="ü"/>
            </a:pPr>
            <a:r>
              <a:rPr lang="en-US" sz="4000" dirty="0">
                <a:solidFill>
                  <a:schemeClr val="tx1"/>
                </a:solidFill>
              </a:rPr>
              <a:t>RGB(255, 0, 0) produces </a:t>
            </a:r>
            <a:endParaRPr lang="en-US" sz="3800" dirty="0">
              <a:solidFill>
                <a:schemeClr val="tx1"/>
              </a:solidFill>
            </a:endParaRPr>
          </a:p>
        </p:txBody>
      </p:sp>
      <p:sp>
        <p:nvSpPr>
          <p:cNvPr id="2" name="Rectangle 1">
            <a:extLst>
              <a:ext uri="{FF2B5EF4-FFF2-40B4-BE49-F238E27FC236}">
                <a16:creationId xmlns:a16="http://schemas.microsoft.com/office/drawing/2014/main" id="{52EB347F-9802-410D-AADF-E2571ACF3494}"/>
              </a:ext>
            </a:extLst>
          </p:cNvPr>
          <p:cNvSpPr/>
          <p:nvPr/>
        </p:nvSpPr>
        <p:spPr>
          <a:xfrm>
            <a:off x="7298575" y="4256116"/>
            <a:ext cx="1246909" cy="38238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235BAAF-598A-45FE-87E8-EE419D090588}"/>
              </a:ext>
            </a:extLst>
          </p:cNvPr>
          <p:cNvSpPr/>
          <p:nvPr/>
        </p:nvSpPr>
        <p:spPr>
          <a:xfrm>
            <a:off x="8994371" y="4871258"/>
            <a:ext cx="1246909" cy="382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B3BAE6-20F2-4246-B45B-7392A94D2C99}"/>
              </a:ext>
            </a:extLst>
          </p:cNvPr>
          <p:cNvSpPr/>
          <p:nvPr/>
        </p:nvSpPr>
        <p:spPr>
          <a:xfrm>
            <a:off x="8063347" y="5526278"/>
            <a:ext cx="1246909" cy="38238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47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Specify Values in CSS</a:t>
            </a:r>
          </a:p>
        </p:txBody>
      </p:sp>
      <p:sp>
        <p:nvSpPr>
          <p:cNvPr id="14" name="Content Placeholder 13"/>
          <p:cNvSpPr>
            <a:spLocks noGrp="1"/>
          </p:cNvSpPr>
          <p:nvPr>
            <p:ph idx="1"/>
          </p:nvPr>
        </p:nvSpPr>
        <p:spPr>
          <a:xfrm>
            <a:off x="897775" y="1828799"/>
            <a:ext cx="10324407" cy="4376311"/>
          </a:xfrm>
        </p:spPr>
        <p:txBody>
          <a:bodyPr>
            <a:noAutofit/>
          </a:bodyPr>
          <a:lstStyle/>
          <a:p>
            <a:pPr lvl="0">
              <a:buFont typeface="Wingdings" panose="05000000000000000000" pitchFamily="2" charset="2"/>
              <a:buChar char="Ø"/>
            </a:pPr>
            <a:r>
              <a:rPr lang="en-US" sz="4400" dirty="0">
                <a:solidFill>
                  <a:schemeClr val="tx1"/>
                </a:solidFill>
              </a:rPr>
              <a:t>Supported Color Names</a:t>
            </a:r>
          </a:p>
          <a:p>
            <a:pPr lvl="0">
              <a:buFont typeface="Wingdings" panose="05000000000000000000" pitchFamily="2" charset="2"/>
              <a:buChar char="Ø"/>
            </a:pPr>
            <a:r>
              <a:rPr lang="en-US" sz="4400" dirty="0">
                <a:solidFill>
                  <a:schemeClr val="tx1"/>
                </a:solidFill>
              </a:rPr>
              <a:t>RGB values</a:t>
            </a:r>
          </a:p>
          <a:p>
            <a:pPr lvl="0">
              <a:buFont typeface="Wingdings" panose="05000000000000000000" pitchFamily="2" charset="2"/>
              <a:buChar char="Ø"/>
            </a:pPr>
            <a:r>
              <a:rPr lang="en-US" sz="4400" dirty="0">
                <a:solidFill>
                  <a:schemeClr val="tx1"/>
                </a:solidFill>
              </a:rPr>
              <a:t>HEX values</a:t>
            </a:r>
          </a:p>
          <a:p>
            <a:pPr lvl="0">
              <a:buFont typeface="Wingdings" panose="05000000000000000000" pitchFamily="2" charset="2"/>
              <a:buChar char="Ø"/>
            </a:pPr>
            <a:r>
              <a:rPr lang="en-US" sz="4400" strike="sngStrike" dirty="0">
                <a:solidFill>
                  <a:schemeClr val="tx1"/>
                </a:solidFill>
              </a:rPr>
              <a:t>HSL values (not used in this class)</a:t>
            </a:r>
          </a:p>
        </p:txBody>
      </p:sp>
    </p:spTree>
    <p:extLst>
      <p:ext uri="{BB962C8B-B14F-4D97-AF65-F5344CB8AC3E}">
        <p14:creationId xmlns:p14="http://schemas.microsoft.com/office/powerpoint/2010/main" val="357665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712083"/>
          </a:xfrm>
        </p:spPr>
        <p:txBody>
          <a:bodyPr>
            <a:normAutofit/>
          </a:bodyPr>
          <a:lstStyle/>
          <a:p>
            <a:r>
              <a:rPr lang="en-US" sz="4400" dirty="0"/>
              <a:t>Writing Color Values</a:t>
            </a:r>
          </a:p>
        </p:txBody>
      </p:sp>
      <p:sp>
        <p:nvSpPr>
          <p:cNvPr id="14" name="Content Placeholder 13"/>
          <p:cNvSpPr>
            <a:spLocks noGrp="1"/>
          </p:cNvSpPr>
          <p:nvPr>
            <p:ph idx="1"/>
          </p:nvPr>
        </p:nvSpPr>
        <p:spPr>
          <a:xfrm>
            <a:off x="897775" y="1828799"/>
            <a:ext cx="10324407" cy="4376311"/>
          </a:xfrm>
        </p:spPr>
        <p:txBody>
          <a:bodyPr>
            <a:noAutofit/>
          </a:bodyPr>
          <a:lstStyle/>
          <a:p>
            <a:pPr lvl="0">
              <a:buFont typeface="Wingdings" panose="05000000000000000000" pitchFamily="2" charset="2"/>
              <a:buChar char="Ø"/>
            </a:pPr>
            <a:r>
              <a:rPr lang="en-US" sz="4400" dirty="0">
                <a:solidFill>
                  <a:schemeClr val="tx1"/>
                </a:solidFill>
              </a:rPr>
              <a:t>Color names and HEX values can be written in upper or lower case.</a:t>
            </a:r>
          </a:p>
          <a:p>
            <a:pPr lvl="0">
              <a:buFont typeface="Wingdings" panose="05000000000000000000" pitchFamily="2" charset="2"/>
              <a:buChar char="Ø"/>
            </a:pPr>
            <a:r>
              <a:rPr lang="en-US" sz="4400" dirty="0">
                <a:solidFill>
                  <a:schemeClr val="tx1"/>
                </a:solidFill>
              </a:rPr>
              <a:t>Can be used in many CSS attributes:</a:t>
            </a:r>
          </a:p>
          <a:p>
            <a:pPr lvl="3">
              <a:buFont typeface="Wingdings" panose="05000000000000000000" pitchFamily="2" charset="2"/>
              <a:buChar char="ü"/>
            </a:pPr>
            <a:r>
              <a:rPr lang="en-US" sz="3800" dirty="0">
                <a:solidFill>
                  <a:schemeClr val="tx1"/>
                </a:solidFill>
              </a:rPr>
              <a:t>background-color</a:t>
            </a:r>
          </a:p>
          <a:p>
            <a:pPr lvl="3">
              <a:buFont typeface="Wingdings" panose="05000000000000000000" pitchFamily="2" charset="2"/>
              <a:buChar char="ü"/>
            </a:pPr>
            <a:r>
              <a:rPr lang="en-US" sz="3800" dirty="0">
                <a:solidFill>
                  <a:schemeClr val="tx1"/>
                </a:solidFill>
              </a:rPr>
              <a:t>border-color</a:t>
            </a:r>
          </a:p>
          <a:p>
            <a:pPr lvl="3">
              <a:buFont typeface="Wingdings" panose="05000000000000000000" pitchFamily="2" charset="2"/>
              <a:buChar char="ü"/>
            </a:pPr>
            <a:r>
              <a:rPr lang="en-US" sz="3800" dirty="0">
                <a:solidFill>
                  <a:schemeClr val="tx1"/>
                </a:solidFill>
              </a:rPr>
              <a:t>Color</a:t>
            </a:r>
          </a:p>
          <a:p>
            <a:pPr lvl="3">
              <a:buFont typeface="Wingdings" panose="05000000000000000000" pitchFamily="2" charset="2"/>
              <a:buChar char="ü"/>
            </a:pPr>
            <a:r>
              <a:rPr lang="en-US" sz="3800" dirty="0">
                <a:solidFill>
                  <a:schemeClr val="tx1"/>
                </a:solidFill>
              </a:rPr>
              <a:t>And many more</a:t>
            </a:r>
          </a:p>
          <a:p>
            <a:pPr lvl="3">
              <a:buFont typeface="Wingdings" panose="05000000000000000000" pitchFamily="2" charset="2"/>
              <a:buChar char="ü"/>
            </a:pPr>
            <a:endParaRPr lang="en-US" sz="3800" dirty="0">
              <a:solidFill>
                <a:schemeClr val="tx1"/>
              </a:solidFill>
            </a:endParaRPr>
          </a:p>
        </p:txBody>
      </p:sp>
    </p:spTree>
    <p:extLst>
      <p:ext uri="{BB962C8B-B14F-4D97-AF65-F5344CB8AC3E}">
        <p14:creationId xmlns:p14="http://schemas.microsoft.com/office/powerpoint/2010/main" val="129096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Yellow 16x9">
  <a:themeElements>
    <a:clrScheme name="Custom 2">
      <a:dk1>
        <a:srgbClr val="323232"/>
      </a:dk1>
      <a:lt1>
        <a:sysClr val="window" lastClr="FFFFFF"/>
      </a:lt1>
      <a:dk2>
        <a:srgbClr val="000000"/>
      </a:dk2>
      <a:lt2>
        <a:srgbClr val="E5E8E8"/>
      </a:lt2>
      <a:accent1>
        <a:srgbClr val="FFCD36"/>
      </a:accent1>
      <a:accent2>
        <a:srgbClr val="F29E3E"/>
      </a:accent2>
      <a:accent3>
        <a:srgbClr val="83C546"/>
      </a:accent3>
      <a:accent4>
        <a:srgbClr val="52C1CA"/>
      </a:accent4>
      <a:accent5>
        <a:srgbClr val="7384CA"/>
      </a:accent5>
      <a:accent6>
        <a:srgbClr val="DA6A89"/>
      </a:accent6>
      <a:hlink>
        <a:srgbClr val="002060"/>
      </a:hlink>
      <a:folHlink>
        <a:srgbClr val="00206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66677B1-365E-411F-9971-C788BC297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3171</Words>
  <Application>Microsoft Office PowerPoint</Application>
  <PresentationFormat>Widescreen</PresentationFormat>
  <Paragraphs>313</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Book Antiqua</vt:lpstr>
      <vt:lpstr>Consolas</vt:lpstr>
      <vt:lpstr>Wingdings</vt:lpstr>
      <vt:lpstr>Banded Design Yellow 16x9</vt:lpstr>
      <vt:lpstr>Introduction to HTML &amp; CSS</vt:lpstr>
      <vt:lpstr>Lesson Objectives 1 – using color!</vt:lpstr>
      <vt:lpstr>Lesson Objectives 1 – using color!</vt:lpstr>
      <vt:lpstr>The RGB Color Model</vt:lpstr>
      <vt:lpstr>The RGB Color vs. CYM Color</vt:lpstr>
      <vt:lpstr>RGB Color Standard</vt:lpstr>
      <vt:lpstr>RGB Values</vt:lpstr>
      <vt:lpstr>Specify Values in CSS</vt:lpstr>
      <vt:lpstr>Writing Color Values</vt:lpstr>
      <vt:lpstr>Specify Using Named Colors</vt:lpstr>
      <vt:lpstr>Specify Using Hexadecimal</vt:lpstr>
      <vt:lpstr>Specify Using RGB</vt:lpstr>
      <vt:lpstr>Specify Using HSL</vt:lpstr>
      <vt:lpstr>The HSL (also RGB) Color Wheel</vt:lpstr>
      <vt:lpstr>Alpha Transparency</vt:lpstr>
      <vt:lpstr>Alpha Values</vt:lpstr>
      <vt:lpstr>CSS Usage with Alpha</vt:lpstr>
      <vt:lpstr>Web Design vs. Web Coding</vt:lpstr>
      <vt:lpstr>Construction vs. Design</vt:lpstr>
      <vt:lpstr>Bad Example</vt:lpstr>
      <vt:lpstr>Good Example</vt:lpstr>
      <vt:lpstr>My Top Four Tips</vt:lpstr>
      <vt:lpstr>The color wheel!</vt:lpstr>
      <vt:lpstr>Harmonies</vt:lpstr>
      <vt:lpstr>Shades, tints and tones!</vt:lpstr>
      <vt:lpstr>Assignment</vt:lpstr>
      <vt:lpstr>Assignment</vt:lpstr>
      <vt:lpstr>Assignment: My Color Scheme</vt:lpstr>
      <vt:lpstr>Add to your Favorites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2018-02-01T05:08:43Z</dcterms:created>
  <dcterms:modified xsi:type="dcterms:W3CDTF">2024-09-09T05:54:20Z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TC029009979991</vt:lpwstr>
  </property>
</Properties>
</file>